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54" r:id="rId1"/>
    <p:sldMasterId id="2147483766" r:id="rId2"/>
  </p:sldMasterIdLst>
  <p:notesMasterIdLst>
    <p:notesMasterId r:id="rId18"/>
  </p:notesMasterIdLst>
  <p:handoutMasterIdLst>
    <p:handoutMasterId r:id="rId19"/>
  </p:handoutMasterIdLst>
  <p:sldIdLst>
    <p:sldId id="256" r:id="rId3"/>
    <p:sldId id="384" r:id="rId4"/>
    <p:sldId id="518" r:id="rId5"/>
    <p:sldId id="559" r:id="rId6"/>
    <p:sldId id="397" r:id="rId7"/>
    <p:sldId id="560" r:id="rId8"/>
    <p:sldId id="556" r:id="rId9"/>
    <p:sldId id="561" r:id="rId10"/>
    <p:sldId id="562" r:id="rId11"/>
    <p:sldId id="563" r:id="rId12"/>
    <p:sldId id="557" r:id="rId13"/>
    <p:sldId id="470" r:id="rId14"/>
    <p:sldId id="564" r:id="rId15"/>
    <p:sldId id="565" r:id="rId16"/>
    <p:sldId id="566" r:id="rId17"/>
  </p:sldIdLst>
  <p:sldSz cx="9906000" cy="6858000" type="A4"/>
  <p:notesSz cx="6788150" cy="9923463"/>
  <p:embeddedFontLst>
    <p:embeddedFont>
      <p:font typeface="-윤고딕350" panose="02030504000101010101"/>
      <p:regular r:id="rId20"/>
    </p:embeddedFont>
    <p:embeddedFont>
      <p:font typeface="HY헤드라인M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pos="5660" userDrawn="1">
          <p15:clr>
            <a:srgbClr val="A4A3A4"/>
          </p15:clr>
        </p15:guide>
        <p15:guide id="12" orient="horz" pos="119" userDrawn="1">
          <p15:clr>
            <a:srgbClr val="A4A3A4"/>
          </p15:clr>
        </p15:guide>
        <p15:guide id="13" orient="horz" pos="3974" userDrawn="1">
          <p15:clr>
            <a:srgbClr val="A4A3A4"/>
          </p15:clr>
        </p15:guide>
        <p15:guide id="14" pos="444" userDrawn="1">
          <p15:clr>
            <a:srgbClr val="A4A3A4"/>
          </p15:clr>
        </p15:guide>
        <p15:guide id="15" pos="3165" userDrawn="1">
          <p15:clr>
            <a:srgbClr val="A4A3A4"/>
          </p15:clr>
        </p15:guide>
        <p15:guide id="16" orient="horz" pos="663" userDrawn="1">
          <p15:clr>
            <a:srgbClr val="A4A3A4"/>
          </p15:clr>
        </p15:guide>
        <p15:guide id="17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SCOUSER" initials="P" lastIdx="2" clrIdx="0">
    <p:extLst>
      <p:ext uri="{19B8F6BF-5375-455C-9EA6-DF929625EA0E}">
        <p15:presenceInfo xmlns:p15="http://schemas.microsoft.com/office/powerpoint/2012/main" userId="POSCO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E9F"/>
    <a:srgbClr val="0000CC"/>
    <a:srgbClr val="FF6F05"/>
    <a:srgbClr val="094DA2"/>
    <a:srgbClr val="1F4E79"/>
    <a:srgbClr val="35C0F0"/>
    <a:srgbClr val="81C0F4"/>
    <a:srgbClr val="2280CD"/>
    <a:srgbClr val="7BAED6"/>
    <a:srgbClr val="094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4" autoAdjust="0"/>
    <p:restoredTop sz="96168" autoAdjust="0"/>
  </p:normalViewPr>
  <p:slideViewPr>
    <p:cSldViewPr showGuides="1">
      <p:cViewPr varScale="1">
        <p:scale>
          <a:sx n="106" d="100"/>
          <a:sy n="106" d="100"/>
        </p:scale>
        <p:origin x="345" y="51"/>
      </p:cViewPr>
      <p:guideLst>
        <p:guide pos="5660"/>
        <p:guide orient="horz" pos="119"/>
        <p:guide orient="horz" pos="3974"/>
        <p:guide pos="444"/>
        <p:guide pos="3165"/>
        <p:guide orient="horz" pos="663"/>
        <p:guide orient="horz" pos="75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960"/>
    </p:cViewPr>
  </p:sorterViewPr>
  <p:notesViewPr>
    <p:cSldViewPr showGuides="1">
      <p:cViewPr varScale="1">
        <p:scale>
          <a:sx n="77" d="100"/>
          <a:sy n="77" d="100"/>
        </p:scale>
        <p:origin x="4086" y="120"/>
      </p:cViewPr>
      <p:guideLst>
        <p:guide orient="horz" pos="3157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5048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BCE6FEBB-9308-4627-AE99-7C263565FFF1}" type="datetimeFigureOut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5048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54CFEAE4-40E7-44A0-B1F5-AC32DC36F7D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705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5048" y="0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CE637355-A447-40EA-BE7E-D464CBC2FA80}" type="datetimeFigureOut">
              <a:rPr lang="ko-KR" altLang="en-US" smtClean="0"/>
              <a:pPr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210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7" tIns="45683" rIns="91367" bIns="4568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5" y="4713645"/>
            <a:ext cx="5430520" cy="4465558"/>
          </a:xfrm>
          <a:prstGeom prst="rect">
            <a:avLst/>
          </a:prstGeom>
        </p:spPr>
        <p:txBody>
          <a:bodyPr vert="horz" lIns="91367" tIns="45683" rIns="91367" bIns="4568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5048" y="9425567"/>
            <a:ext cx="2941532" cy="496173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DEB0CF59-7877-4BA2-9F2D-77EA9CD1EB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946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8025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583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B35A-3AF8-2EA2-5C54-7040EA58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E7284-0F45-6F6D-8C05-BD56AA30C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4E9F45-169F-ABB9-E3BD-E67079770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674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8341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73660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128A5-E86A-CE1B-311D-61B65541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B2FFA9-5D4A-BDBA-07F0-86470C035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E9C865-C43D-D4D3-5135-DCB56969A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52029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1E96A-A9E0-B4BD-97CC-6BA9A02A0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D37B84-9BA6-0C0D-ABB0-2E95A4742A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B8577C-F566-D5AB-4AAE-6540E01A7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53726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53F9C-B248-713D-BE7A-FC588E44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FE021F-5544-DDC3-46DB-20B91BE30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1F4A81-7144-F896-7E49-66BF41A26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30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10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07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00D4A-EF97-A317-CD1B-6D9E346BE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CF2756-1F77-859B-2CB7-86F4A1AA3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6DA178-7B95-80F7-2612-02BE4A39F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28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28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C3678-D4E4-927F-68A5-391F1176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51EEAD-971A-44DC-77C7-E26D2E3A4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18E4BD-226C-A870-184E-124C1D839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9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04446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FA49-883A-A688-CBD6-B3756F16B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98C472-83E5-3D90-8888-B2DEF980E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BA361B-F036-8016-5981-6C54EE5DC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45174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1CB10-2994-BF9D-2114-7599C816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5FF4DC-13AB-1C9F-8CA7-FAB02458C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012A0D-7598-CC47-4560-1858CB55B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9559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5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2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74625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페이지 번호 (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185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D4938503-E23F-415C-9341-E81CB0842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31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8253BB1B-FEF5-4F4A-A64E-C66FC4B33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8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181D638A-1DE2-483F-8F1F-61124A16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3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43F1D47E-411E-4CFE-B285-3A145EA77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54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2BFAD47E-20EA-43E5-8C90-603519B40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7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D5D776C1-4241-4301-88BE-3BBBF3779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7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58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30BF5699-B7BB-4F26-BD9E-8B1E58DE7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39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D8B6547-D36D-4E2E-8C43-AB45A24C5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82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3F5D3B64-28D4-42DC-A081-66E437E8E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07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4199F63F-E584-415C-91FC-1C8B01CD0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86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E1D3C472-B07C-4425-8B50-10A0F794A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073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1B1B9E93-9F08-4A23-A827-179856E58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21780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페이지 번호 (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id="{97589315-FD57-45E1-BFCE-77481AB7E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67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72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56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1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626829" y="6482029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8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5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이등변 삼각형 6"/>
          <p:cNvSpPr/>
          <p:nvPr userDrawn="1"/>
        </p:nvSpPr>
        <p:spPr>
          <a:xfrm flipV="1">
            <a:off x="1" y="-4"/>
            <a:ext cx="2207172" cy="111183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이등변 삼각형 5"/>
          <p:cNvSpPr/>
          <p:nvPr userDrawn="1"/>
        </p:nvSpPr>
        <p:spPr>
          <a:xfrm rot="1489299" flipV="1">
            <a:off x="4886" y="603674"/>
            <a:ext cx="616432" cy="510489"/>
          </a:xfrm>
          <a:custGeom>
            <a:avLst/>
            <a:gdLst>
              <a:gd name="connsiteX0" fmla="*/ 0 w 616432"/>
              <a:gd name="connsiteY0" fmla="*/ 497874 h 497874"/>
              <a:gd name="connsiteX1" fmla="*/ 217841 w 616432"/>
              <a:gd name="connsiteY1" fmla="*/ 0 h 497874"/>
              <a:gd name="connsiteX2" fmla="*/ 616432 w 616432"/>
              <a:gd name="connsiteY2" fmla="*/ 497874 h 497874"/>
              <a:gd name="connsiteX3" fmla="*/ 0 w 616432"/>
              <a:gd name="connsiteY3" fmla="*/ 497874 h 497874"/>
              <a:gd name="connsiteX0" fmla="*/ 0 w 616432"/>
              <a:gd name="connsiteY0" fmla="*/ 510489 h 510489"/>
              <a:gd name="connsiteX1" fmla="*/ 223050 w 616432"/>
              <a:gd name="connsiteY1" fmla="*/ 0 h 510489"/>
              <a:gd name="connsiteX2" fmla="*/ 616432 w 616432"/>
              <a:gd name="connsiteY2" fmla="*/ 510489 h 510489"/>
              <a:gd name="connsiteX3" fmla="*/ 0 w 616432"/>
              <a:gd name="connsiteY3" fmla="*/ 5104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2" h="510489">
                <a:moveTo>
                  <a:pt x="0" y="510489"/>
                </a:moveTo>
                <a:lnTo>
                  <a:pt x="223050" y="0"/>
                </a:lnTo>
                <a:lnTo>
                  <a:pt x="616432" y="510489"/>
                </a:lnTo>
                <a:lnTo>
                  <a:pt x="0" y="510489"/>
                </a:lnTo>
                <a:close/>
              </a:path>
            </a:pathLst>
          </a:custGeom>
          <a:solidFill>
            <a:srgbClr val="003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016292" y="745089"/>
            <a:ext cx="3600000" cy="0"/>
          </a:xfrm>
          <a:prstGeom prst="line">
            <a:avLst/>
          </a:prstGeom>
          <a:ln w="19050">
            <a:solidFill>
              <a:srgbClr val="0F78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4"/>
          <p:cNvSpPr/>
          <p:nvPr userDrawn="1"/>
        </p:nvSpPr>
        <p:spPr>
          <a:xfrm rot="14251867" flipV="1">
            <a:off x="896122" y="-713380"/>
            <a:ext cx="912958" cy="1429559"/>
          </a:xfrm>
          <a:custGeom>
            <a:avLst/>
            <a:gdLst>
              <a:gd name="connsiteX0" fmla="*/ 0 w 776107"/>
              <a:gd name="connsiteY0" fmla="*/ 868301 h 868301"/>
              <a:gd name="connsiteX1" fmla="*/ 184310 w 776107"/>
              <a:gd name="connsiteY1" fmla="*/ 0 h 868301"/>
              <a:gd name="connsiteX2" fmla="*/ 776107 w 776107"/>
              <a:gd name="connsiteY2" fmla="*/ 868301 h 868301"/>
              <a:gd name="connsiteX3" fmla="*/ 0 w 776107"/>
              <a:gd name="connsiteY3" fmla="*/ 868301 h 868301"/>
              <a:gd name="connsiteX0" fmla="*/ 47929 w 824036"/>
              <a:gd name="connsiteY0" fmla="*/ 1347464 h 1347464"/>
              <a:gd name="connsiteX1" fmla="*/ 0 w 824036"/>
              <a:gd name="connsiteY1" fmla="*/ 0 h 1347464"/>
              <a:gd name="connsiteX2" fmla="*/ 824036 w 824036"/>
              <a:gd name="connsiteY2" fmla="*/ 1347464 h 1347464"/>
              <a:gd name="connsiteX3" fmla="*/ 47929 w 824036"/>
              <a:gd name="connsiteY3" fmla="*/ 1347464 h 134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036" h="1347464">
                <a:moveTo>
                  <a:pt x="47929" y="1347464"/>
                </a:moveTo>
                <a:lnTo>
                  <a:pt x="0" y="0"/>
                </a:lnTo>
                <a:lnTo>
                  <a:pt x="824036" y="1347464"/>
                </a:lnTo>
                <a:lnTo>
                  <a:pt x="47929" y="13474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이등변 삼각형 5"/>
          <p:cNvSpPr/>
          <p:nvPr userDrawn="1"/>
        </p:nvSpPr>
        <p:spPr>
          <a:xfrm rot="12324819" flipV="1">
            <a:off x="218504" y="144574"/>
            <a:ext cx="616432" cy="510489"/>
          </a:xfrm>
          <a:custGeom>
            <a:avLst/>
            <a:gdLst>
              <a:gd name="connsiteX0" fmla="*/ 0 w 616432"/>
              <a:gd name="connsiteY0" fmla="*/ 497874 h 497874"/>
              <a:gd name="connsiteX1" fmla="*/ 217841 w 616432"/>
              <a:gd name="connsiteY1" fmla="*/ 0 h 497874"/>
              <a:gd name="connsiteX2" fmla="*/ 616432 w 616432"/>
              <a:gd name="connsiteY2" fmla="*/ 497874 h 497874"/>
              <a:gd name="connsiteX3" fmla="*/ 0 w 616432"/>
              <a:gd name="connsiteY3" fmla="*/ 497874 h 497874"/>
              <a:gd name="connsiteX0" fmla="*/ 0 w 616432"/>
              <a:gd name="connsiteY0" fmla="*/ 510489 h 510489"/>
              <a:gd name="connsiteX1" fmla="*/ 223050 w 616432"/>
              <a:gd name="connsiteY1" fmla="*/ 0 h 510489"/>
              <a:gd name="connsiteX2" fmla="*/ 616432 w 616432"/>
              <a:gd name="connsiteY2" fmla="*/ 510489 h 510489"/>
              <a:gd name="connsiteX3" fmla="*/ 0 w 616432"/>
              <a:gd name="connsiteY3" fmla="*/ 5104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2" h="510489">
                <a:moveTo>
                  <a:pt x="0" y="510489"/>
                </a:moveTo>
                <a:lnTo>
                  <a:pt x="223050" y="0"/>
                </a:lnTo>
                <a:lnTo>
                  <a:pt x="616432" y="510489"/>
                </a:lnTo>
                <a:lnTo>
                  <a:pt x="0" y="510489"/>
                </a:lnTo>
                <a:close/>
              </a:path>
            </a:pathLst>
          </a:custGeom>
          <a:solidFill>
            <a:srgbClr val="02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8"/>
          <p:cNvSpPr/>
          <p:nvPr userDrawn="1"/>
        </p:nvSpPr>
        <p:spPr>
          <a:xfrm>
            <a:off x="694823" y="206477"/>
            <a:ext cx="7714561" cy="549003"/>
          </a:xfrm>
          <a:custGeom>
            <a:avLst/>
            <a:gdLst>
              <a:gd name="connsiteX0" fmla="*/ 0 w 7932255"/>
              <a:gd name="connsiteY0" fmla="*/ 0 h 542928"/>
              <a:gd name="connsiteX1" fmla="*/ 7932255 w 7932255"/>
              <a:gd name="connsiteY1" fmla="*/ 0 h 542928"/>
              <a:gd name="connsiteX2" fmla="*/ 7932255 w 7932255"/>
              <a:gd name="connsiteY2" fmla="*/ 542928 h 542928"/>
              <a:gd name="connsiteX3" fmla="*/ 0 w 7932255"/>
              <a:gd name="connsiteY3" fmla="*/ 542928 h 542928"/>
              <a:gd name="connsiteX4" fmla="*/ 0 w 7932255"/>
              <a:gd name="connsiteY4" fmla="*/ 0 h 542928"/>
              <a:gd name="connsiteX0" fmla="*/ 0 w 7932255"/>
              <a:gd name="connsiteY0" fmla="*/ 0 h 542928"/>
              <a:gd name="connsiteX1" fmla="*/ 7391928 w 7932255"/>
              <a:gd name="connsiteY1" fmla="*/ 10391 h 542928"/>
              <a:gd name="connsiteX2" fmla="*/ 7932255 w 7932255"/>
              <a:gd name="connsiteY2" fmla="*/ 542928 h 542928"/>
              <a:gd name="connsiteX3" fmla="*/ 0 w 7932255"/>
              <a:gd name="connsiteY3" fmla="*/ 542928 h 542928"/>
              <a:gd name="connsiteX4" fmla="*/ 0 w 7932255"/>
              <a:gd name="connsiteY4" fmla="*/ 0 h 54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2255" h="542928">
                <a:moveTo>
                  <a:pt x="0" y="0"/>
                </a:moveTo>
                <a:lnTo>
                  <a:pt x="7391928" y="10391"/>
                </a:lnTo>
                <a:lnTo>
                  <a:pt x="7932255" y="542928"/>
                </a:lnTo>
                <a:lnTo>
                  <a:pt x="0" y="542928"/>
                </a:lnTo>
                <a:lnTo>
                  <a:pt x="0" y="0"/>
                </a:lnTo>
                <a:close/>
              </a:path>
            </a:pathLst>
          </a:custGeom>
          <a:solidFill>
            <a:srgbClr val="0F7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1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32" r:id="rId12"/>
    <p:sldLayoutId id="2147483735" r:id="rId13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이등변 삼각형 6"/>
          <p:cNvSpPr/>
          <p:nvPr userDrawn="1"/>
        </p:nvSpPr>
        <p:spPr>
          <a:xfrm flipV="1">
            <a:off x="1" y="-4"/>
            <a:ext cx="2207172" cy="111183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이등변 삼각형 5"/>
          <p:cNvSpPr/>
          <p:nvPr userDrawn="1"/>
        </p:nvSpPr>
        <p:spPr>
          <a:xfrm rot="1489299" flipV="1">
            <a:off x="4886" y="603674"/>
            <a:ext cx="616432" cy="510489"/>
          </a:xfrm>
          <a:custGeom>
            <a:avLst/>
            <a:gdLst>
              <a:gd name="connsiteX0" fmla="*/ 0 w 616432"/>
              <a:gd name="connsiteY0" fmla="*/ 497874 h 497874"/>
              <a:gd name="connsiteX1" fmla="*/ 217841 w 616432"/>
              <a:gd name="connsiteY1" fmla="*/ 0 h 497874"/>
              <a:gd name="connsiteX2" fmla="*/ 616432 w 616432"/>
              <a:gd name="connsiteY2" fmla="*/ 497874 h 497874"/>
              <a:gd name="connsiteX3" fmla="*/ 0 w 616432"/>
              <a:gd name="connsiteY3" fmla="*/ 497874 h 497874"/>
              <a:gd name="connsiteX0" fmla="*/ 0 w 616432"/>
              <a:gd name="connsiteY0" fmla="*/ 510489 h 510489"/>
              <a:gd name="connsiteX1" fmla="*/ 223050 w 616432"/>
              <a:gd name="connsiteY1" fmla="*/ 0 h 510489"/>
              <a:gd name="connsiteX2" fmla="*/ 616432 w 616432"/>
              <a:gd name="connsiteY2" fmla="*/ 510489 h 510489"/>
              <a:gd name="connsiteX3" fmla="*/ 0 w 616432"/>
              <a:gd name="connsiteY3" fmla="*/ 5104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2" h="510489">
                <a:moveTo>
                  <a:pt x="0" y="510489"/>
                </a:moveTo>
                <a:lnTo>
                  <a:pt x="223050" y="0"/>
                </a:lnTo>
                <a:lnTo>
                  <a:pt x="616432" y="510489"/>
                </a:lnTo>
                <a:lnTo>
                  <a:pt x="0" y="510489"/>
                </a:lnTo>
                <a:close/>
              </a:path>
            </a:pathLst>
          </a:custGeom>
          <a:solidFill>
            <a:srgbClr val="003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6016292" y="745089"/>
            <a:ext cx="3600000" cy="0"/>
          </a:xfrm>
          <a:prstGeom prst="line">
            <a:avLst/>
          </a:prstGeom>
          <a:ln w="19050">
            <a:solidFill>
              <a:srgbClr val="0F78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이등변 삼각형 4"/>
          <p:cNvSpPr/>
          <p:nvPr userDrawn="1"/>
        </p:nvSpPr>
        <p:spPr>
          <a:xfrm rot="14251867" flipV="1">
            <a:off x="896122" y="-713380"/>
            <a:ext cx="912958" cy="1429559"/>
          </a:xfrm>
          <a:custGeom>
            <a:avLst/>
            <a:gdLst>
              <a:gd name="connsiteX0" fmla="*/ 0 w 776107"/>
              <a:gd name="connsiteY0" fmla="*/ 868301 h 868301"/>
              <a:gd name="connsiteX1" fmla="*/ 184310 w 776107"/>
              <a:gd name="connsiteY1" fmla="*/ 0 h 868301"/>
              <a:gd name="connsiteX2" fmla="*/ 776107 w 776107"/>
              <a:gd name="connsiteY2" fmla="*/ 868301 h 868301"/>
              <a:gd name="connsiteX3" fmla="*/ 0 w 776107"/>
              <a:gd name="connsiteY3" fmla="*/ 868301 h 868301"/>
              <a:gd name="connsiteX0" fmla="*/ 47929 w 824036"/>
              <a:gd name="connsiteY0" fmla="*/ 1347464 h 1347464"/>
              <a:gd name="connsiteX1" fmla="*/ 0 w 824036"/>
              <a:gd name="connsiteY1" fmla="*/ 0 h 1347464"/>
              <a:gd name="connsiteX2" fmla="*/ 824036 w 824036"/>
              <a:gd name="connsiteY2" fmla="*/ 1347464 h 1347464"/>
              <a:gd name="connsiteX3" fmla="*/ 47929 w 824036"/>
              <a:gd name="connsiteY3" fmla="*/ 1347464 h 1347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036" h="1347464">
                <a:moveTo>
                  <a:pt x="47929" y="1347464"/>
                </a:moveTo>
                <a:lnTo>
                  <a:pt x="0" y="0"/>
                </a:lnTo>
                <a:lnTo>
                  <a:pt x="824036" y="1347464"/>
                </a:lnTo>
                <a:lnTo>
                  <a:pt x="47929" y="134746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1" name="이등변 삼각형 5"/>
          <p:cNvSpPr/>
          <p:nvPr userDrawn="1"/>
        </p:nvSpPr>
        <p:spPr>
          <a:xfrm rot="12324819" flipV="1">
            <a:off x="218504" y="144574"/>
            <a:ext cx="616432" cy="510489"/>
          </a:xfrm>
          <a:custGeom>
            <a:avLst/>
            <a:gdLst>
              <a:gd name="connsiteX0" fmla="*/ 0 w 616432"/>
              <a:gd name="connsiteY0" fmla="*/ 497874 h 497874"/>
              <a:gd name="connsiteX1" fmla="*/ 217841 w 616432"/>
              <a:gd name="connsiteY1" fmla="*/ 0 h 497874"/>
              <a:gd name="connsiteX2" fmla="*/ 616432 w 616432"/>
              <a:gd name="connsiteY2" fmla="*/ 497874 h 497874"/>
              <a:gd name="connsiteX3" fmla="*/ 0 w 616432"/>
              <a:gd name="connsiteY3" fmla="*/ 497874 h 497874"/>
              <a:gd name="connsiteX0" fmla="*/ 0 w 616432"/>
              <a:gd name="connsiteY0" fmla="*/ 510489 h 510489"/>
              <a:gd name="connsiteX1" fmla="*/ 223050 w 616432"/>
              <a:gd name="connsiteY1" fmla="*/ 0 h 510489"/>
              <a:gd name="connsiteX2" fmla="*/ 616432 w 616432"/>
              <a:gd name="connsiteY2" fmla="*/ 510489 h 510489"/>
              <a:gd name="connsiteX3" fmla="*/ 0 w 616432"/>
              <a:gd name="connsiteY3" fmla="*/ 510489 h 51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432" h="510489">
                <a:moveTo>
                  <a:pt x="0" y="510489"/>
                </a:moveTo>
                <a:lnTo>
                  <a:pt x="223050" y="0"/>
                </a:lnTo>
                <a:lnTo>
                  <a:pt x="616432" y="510489"/>
                </a:lnTo>
                <a:lnTo>
                  <a:pt x="0" y="510489"/>
                </a:lnTo>
                <a:close/>
              </a:path>
            </a:pathLst>
          </a:custGeom>
          <a:solidFill>
            <a:srgbClr val="02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2" name="직사각형 8"/>
          <p:cNvSpPr/>
          <p:nvPr userDrawn="1"/>
        </p:nvSpPr>
        <p:spPr>
          <a:xfrm>
            <a:off x="694823" y="206477"/>
            <a:ext cx="7714561" cy="549003"/>
          </a:xfrm>
          <a:custGeom>
            <a:avLst/>
            <a:gdLst>
              <a:gd name="connsiteX0" fmla="*/ 0 w 7932255"/>
              <a:gd name="connsiteY0" fmla="*/ 0 h 542928"/>
              <a:gd name="connsiteX1" fmla="*/ 7932255 w 7932255"/>
              <a:gd name="connsiteY1" fmla="*/ 0 h 542928"/>
              <a:gd name="connsiteX2" fmla="*/ 7932255 w 7932255"/>
              <a:gd name="connsiteY2" fmla="*/ 542928 h 542928"/>
              <a:gd name="connsiteX3" fmla="*/ 0 w 7932255"/>
              <a:gd name="connsiteY3" fmla="*/ 542928 h 542928"/>
              <a:gd name="connsiteX4" fmla="*/ 0 w 7932255"/>
              <a:gd name="connsiteY4" fmla="*/ 0 h 542928"/>
              <a:gd name="connsiteX0" fmla="*/ 0 w 7932255"/>
              <a:gd name="connsiteY0" fmla="*/ 0 h 542928"/>
              <a:gd name="connsiteX1" fmla="*/ 7391928 w 7932255"/>
              <a:gd name="connsiteY1" fmla="*/ 10391 h 542928"/>
              <a:gd name="connsiteX2" fmla="*/ 7932255 w 7932255"/>
              <a:gd name="connsiteY2" fmla="*/ 542928 h 542928"/>
              <a:gd name="connsiteX3" fmla="*/ 0 w 7932255"/>
              <a:gd name="connsiteY3" fmla="*/ 542928 h 542928"/>
              <a:gd name="connsiteX4" fmla="*/ 0 w 7932255"/>
              <a:gd name="connsiteY4" fmla="*/ 0 h 54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2255" h="542928">
                <a:moveTo>
                  <a:pt x="0" y="0"/>
                </a:moveTo>
                <a:lnTo>
                  <a:pt x="7391928" y="10391"/>
                </a:lnTo>
                <a:lnTo>
                  <a:pt x="7932255" y="542928"/>
                </a:lnTo>
                <a:lnTo>
                  <a:pt x="0" y="542928"/>
                </a:lnTo>
                <a:lnTo>
                  <a:pt x="0" y="0"/>
                </a:lnTo>
                <a:close/>
              </a:path>
            </a:pathLst>
          </a:custGeom>
          <a:solidFill>
            <a:srgbClr val="0F7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118A5456-0BDF-47C5-B26B-6731F7AE0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482029"/>
            <a:ext cx="2228850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                 </a:t>
            </a:r>
            <a:fld id="{0ADF66B2-6B9E-4B6D-B18A-D21198C4D96D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70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3" y="-27384"/>
            <a:ext cx="9945555" cy="6885384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256323" y="5013176"/>
            <a:ext cx="1733316" cy="54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4370" tIns="42185" rIns="84370" bIns="42185">
            <a:spAutoFit/>
          </a:bodyPr>
          <a:lstStyle/>
          <a:p>
            <a:pPr algn="ctr" defTabSz="990570" eaLnBrk="0" latinLnBrk="0" hangingPunct="0">
              <a:lnSpc>
                <a:spcPct val="110000"/>
              </a:lnSpc>
              <a:spcBef>
                <a:spcPts val="461"/>
              </a:spcBef>
              <a:buClr>
                <a:srgbClr val="003399"/>
              </a:buClr>
            </a:pPr>
            <a:r>
              <a:rPr lang="en-US" altLang="ko-KR" sz="2800" b="1" dirty="0">
                <a:ln>
                  <a:solidFill>
                    <a:srgbClr val="002060">
                      <a:alpha val="1000"/>
                    </a:srgbClr>
                  </a:solidFill>
                </a:ln>
                <a:solidFill>
                  <a:srgbClr val="16243E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24.11.04</a:t>
            </a:r>
            <a:r>
              <a:rPr lang="ko-KR" altLang="en-US" sz="2800" b="1" dirty="0">
                <a:ln>
                  <a:solidFill>
                    <a:srgbClr val="002060">
                      <a:alpha val="1000"/>
                    </a:srgbClr>
                  </a:solidFill>
                </a:ln>
                <a:solidFill>
                  <a:srgbClr val="16243E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2800" b="1" dirty="0">
              <a:ln>
                <a:solidFill>
                  <a:srgbClr val="002060">
                    <a:alpha val="1000"/>
                  </a:srgbClr>
                </a:solidFill>
              </a:ln>
              <a:solidFill>
                <a:srgbClr val="16243E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9196" y="1229886"/>
            <a:ext cx="8424284" cy="177426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38100">
              <a:bevelT w="127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defRPr/>
            </a:pPr>
            <a:r>
              <a:rPr lang="en-US" altLang="ko-KR" sz="4800" b="1" dirty="0">
                <a:solidFill>
                  <a:srgbClr val="FF66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Digital Twin </a:t>
            </a:r>
            <a:r>
              <a:rPr lang="ko-KR" altLang="en-US" sz="42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anose="020B0604020202020204" pitchFamily="50" charset="-127"/>
              </a:rPr>
              <a:t>기반</a:t>
            </a:r>
            <a:endParaRPr lang="en-US" altLang="ko-KR" sz="42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Arial Unicode MS" panose="020B0604020202020204" pitchFamily="50" charset="-127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42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anose="020B0604020202020204" pitchFamily="50" charset="-127"/>
              </a:rPr>
              <a:t>풍력발전기 </a:t>
            </a:r>
            <a:r>
              <a:rPr lang="ko-KR" altLang="en-US" sz="4200" b="1" dirty="0" err="1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anose="020B0604020202020204" pitchFamily="50" charset="-127"/>
              </a:rPr>
              <a:t>성능및</a:t>
            </a:r>
            <a:r>
              <a:rPr lang="ko-KR" altLang="en-US" sz="4200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anose="020B0604020202020204" pitchFamily="50" charset="-127"/>
              </a:rPr>
              <a:t> 고장 예지 구현 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676870" y="6492875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3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B84AC-58A5-159C-A493-D6E6C94AB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D255D7-067D-9F8C-8686-154ADF0E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69712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Google Shape;194;g310ac5cac64_3_54">
            <a:extLst>
              <a:ext uri="{FF2B5EF4-FFF2-40B4-BE49-F238E27FC236}">
                <a16:creationId xmlns:a16="http://schemas.microsoft.com/office/drawing/2014/main" id="{A57B2320-9664-3872-5DEE-4946829464F8}"/>
              </a:ext>
            </a:extLst>
          </p:cNvPr>
          <p:cNvSpPr txBox="1"/>
          <p:nvPr/>
        </p:nvSpPr>
        <p:spPr>
          <a:xfrm>
            <a:off x="-159568" y="1144563"/>
            <a:ext cx="111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제공된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발전데이터를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발전량의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오차범위가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10%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이상일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경우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고장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진단</a:t>
            </a:r>
            <a:endParaRPr sz="1800" dirty="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위한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가상의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트윈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</a:t>
            </a:r>
            <a:endParaRPr sz="1800" dirty="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BFC47D-BE49-53BD-81A7-6CA6B0FF7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05" y="2234116"/>
            <a:ext cx="4064748" cy="3206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3F0EE-470E-983A-89A2-49EADE97D93E}"/>
              </a:ext>
            </a:extLst>
          </p:cNvPr>
          <p:cNvSpPr txBox="1"/>
          <p:nvPr/>
        </p:nvSpPr>
        <p:spPr>
          <a:xfrm>
            <a:off x="266914" y="5716522"/>
            <a:ext cx="37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/>
              <a:t>실제 풍력 발전기 </a:t>
            </a:r>
            <a:r>
              <a:rPr lang="en-US" altLang="ko-KR" sz="1800" dirty="0"/>
              <a:t>Data Set</a:t>
            </a:r>
            <a:endParaRPr lang="ko-KR" altLang="en-US" sz="1800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96065A4-18DD-EEA9-4FE0-A11C4E986090}"/>
              </a:ext>
            </a:extLst>
          </p:cNvPr>
          <p:cNvSpPr/>
          <p:nvPr/>
        </p:nvSpPr>
        <p:spPr>
          <a:xfrm>
            <a:off x="4422338" y="3461245"/>
            <a:ext cx="7429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D29A2-97E4-4F31-8627-BB4989BCE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54" y="1831111"/>
            <a:ext cx="787650" cy="3757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F4E3A-E4EF-19DE-6D04-E34A2BAAEAD3}"/>
              </a:ext>
            </a:extLst>
          </p:cNvPr>
          <p:cNvSpPr txBox="1"/>
          <p:nvPr/>
        </p:nvSpPr>
        <p:spPr>
          <a:xfrm>
            <a:off x="4239453" y="5716522"/>
            <a:ext cx="60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실제 풍속</a:t>
            </a:r>
            <a:r>
              <a:rPr lang="en-US" altLang="ko-KR" sz="1800" dirty="0"/>
              <a:t>, </a:t>
            </a:r>
            <a:r>
              <a:rPr lang="ko-KR" altLang="en-US" sz="1800" dirty="0"/>
              <a:t>발전량 </a:t>
            </a:r>
            <a:r>
              <a:rPr lang="en-US" altLang="ko-KR" sz="1800" dirty="0"/>
              <a:t>Data + </a:t>
            </a:r>
            <a:r>
              <a:rPr lang="ko-KR" altLang="en-US" sz="1800" dirty="0"/>
              <a:t>이상 탐지를 위한 변형 </a:t>
            </a:r>
            <a:r>
              <a:rPr lang="en-US" altLang="ko-KR" sz="1800" dirty="0"/>
              <a:t>Data</a:t>
            </a:r>
            <a:endParaRPr lang="ko-KR" altLang="en-US" sz="1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B79F53-FA3F-381D-66C6-4498C26DD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225" y="1852245"/>
            <a:ext cx="789350" cy="3757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52EC96-472D-32C5-6D4C-2CC5E860673F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9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[</a:t>
            </a:r>
            <a:r>
              <a:rPr lang="ko-KR" altLang="en-US" sz="2000" b="1" spc="-90" dirty="0">
                <a:solidFill>
                  <a:prstClr val="white"/>
                </a:solidFill>
              </a:rPr>
              <a:t>참조</a:t>
            </a:r>
            <a:r>
              <a:rPr lang="en-US" altLang="ko-KR" sz="2000" b="1" spc="-90" dirty="0">
                <a:solidFill>
                  <a:prstClr val="white"/>
                </a:solidFill>
              </a:rPr>
              <a:t>] Real/Virtual </a:t>
            </a:r>
            <a:r>
              <a:rPr lang="ko-KR" altLang="en-US" sz="2000" b="1" spc="-90" dirty="0">
                <a:solidFill>
                  <a:prstClr val="white"/>
                </a:solidFill>
              </a:rPr>
              <a:t>성능 예측 모델을 위한 데이터 처리 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8CE916-3A1B-4C3A-94BB-AA6A6B37452C}"/>
              </a:ext>
            </a:extLst>
          </p:cNvPr>
          <p:cNvSpPr txBox="1"/>
          <p:nvPr/>
        </p:nvSpPr>
        <p:spPr>
          <a:xfrm>
            <a:off x="560512" y="1052736"/>
            <a:ext cx="914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sz="1600" b="1" dirty="0">
                <a:ln w="9525">
                  <a:noFill/>
                </a:ln>
                <a:solidFill>
                  <a:srgbClr val="000000">
                    <a:alpha val="99000"/>
                  </a:srgbClr>
                </a:solidFill>
                <a:latin typeface="맑은 고딕" pitchFamily="50" charset="-127"/>
                <a:ea typeface="맑은 고딕" pitchFamily="50" charset="-127"/>
              </a:rPr>
              <a:t> 풍력 발전 예측 기반 풍력 발전기 고장 예지 모델 구현 </a:t>
            </a:r>
            <a:r>
              <a:rPr lang="en-US" altLang="ko-KR" sz="1600" b="1" dirty="0">
                <a:ln w="9525">
                  <a:noFill/>
                </a:ln>
                <a:solidFill>
                  <a:srgbClr val="000000">
                    <a:alpha val="99000"/>
                  </a:srgbClr>
                </a:solidFill>
                <a:latin typeface="맑은 고딕" pitchFamily="50" charset="-127"/>
                <a:ea typeface="맑은 고딕" pitchFamily="50" charset="-127"/>
              </a:rPr>
              <a:t>: Digital Twin </a:t>
            </a:r>
            <a:r>
              <a:rPr lang="ko-KR" altLang="en-US" sz="1600" b="1" dirty="0">
                <a:ln w="9525">
                  <a:noFill/>
                </a:ln>
                <a:solidFill>
                  <a:srgbClr val="000000">
                    <a:alpha val="99000"/>
                  </a:srgbClr>
                </a:solidFill>
                <a:latin typeface="맑은 고딕" pitchFamily="50" charset="-127"/>
                <a:ea typeface="맑은 고딕" pitchFamily="50" charset="-127"/>
              </a:rPr>
              <a:t>적용</a:t>
            </a:r>
            <a:r>
              <a:rPr lang="ko-KR" altLang="en-US" sz="1600" b="1" dirty="0">
                <a:ln w="9525">
                  <a:noFill/>
                </a:ln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endParaRPr lang="ko-KR" altLang="en-US" sz="1600" b="1" dirty="0">
              <a:ln w="9525">
                <a:noFill/>
              </a:ln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CC6456-A382-444B-A0AB-BD059E6B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69712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7137E11-97EC-D627-1E3E-6966E1E91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52876"/>
              </p:ext>
            </p:extLst>
          </p:nvPr>
        </p:nvGraphicFramePr>
        <p:xfrm>
          <a:off x="468988" y="2204864"/>
          <a:ext cx="1178591" cy="3434080"/>
        </p:xfrm>
        <a:graphic>
          <a:graphicData uri="http://schemas.openxmlformats.org/drawingml/2006/table">
            <a:tbl>
              <a:tblPr/>
              <a:tblGrid>
                <a:gridCol w="579865">
                  <a:extLst>
                    <a:ext uri="{9D8B030D-6E8A-4147-A177-3AD203B41FA5}">
                      <a16:colId xmlns:a16="http://schemas.microsoft.com/office/drawing/2014/main" val="974852863"/>
                    </a:ext>
                  </a:extLst>
                </a:gridCol>
                <a:gridCol w="598726">
                  <a:extLst>
                    <a:ext uri="{9D8B030D-6E8A-4147-A177-3AD203B41FA5}">
                      <a16:colId xmlns:a16="http://schemas.microsoft.com/office/drawing/2014/main" val="1624165711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발전량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6014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6301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4234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2157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2092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4020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90773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3935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69326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4674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2518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749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20502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2446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2812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173168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8FEDE1C-F54B-25DD-16F9-93A0AF8D02C0}"/>
              </a:ext>
            </a:extLst>
          </p:cNvPr>
          <p:cNvSpPr/>
          <p:nvPr/>
        </p:nvSpPr>
        <p:spPr>
          <a:xfrm>
            <a:off x="4222580" y="2257217"/>
            <a:ext cx="638896" cy="1749272"/>
          </a:xfrm>
          <a:prstGeom prst="rect">
            <a:avLst/>
          </a:prstGeom>
          <a:solidFill>
            <a:srgbClr val="F4E0E0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실제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837AF8-577C-AB75-DCF7-FF4C165601CA}"/>
              </a:ext>
            </a:extLst>
          </p:cNvPr>
          <p:cNvSpPr txBox="1"/>
          <p:nvPr/>
        </p:nvSpPr>
        <p:spPr>
          <a:xfrm>
            <a:off x="7091" y="1825079"/>
            <a:ext cx="20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【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제공데이터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8F3AE6-63DC-6951-80A9-F1B9A4FC0D87}"/>
              </a:ext>
            </a:extLst>
          </p:cNvPr>
          <p:cNvSpPr/>
          <p:nvPr/>
        </p:nvSpPr>
        <p:spPr>
          <a:xfrm>
            <a:off x="6687875" y="2218235"/>
            <a:ext cx="595495" cy="1749272"/>
          </a:xfrm>
          <a:prstGeom prst="rect">
            <a:avLst/>
          </a:prstGeom>
          <a:solidFill>
            <a:srgbClr val="F4E0E0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CFC0B27-D5F1-EA2F-B867-710E30D3E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35576"/>
              </p:ext>
            </p:extLst>
          </p:nvPr>
        </p:nvGraphicFramePr>
        <p:xfrm>
          <a:off x="5346101" y="2204864"/>
          <a:ext cx="595495" cy="3434080"/>
        </p:xfrm>
        <a:graphic>
          <a:graphicData uri="http://schemas.openxmlformats.org/drawingml/2006/table">
            <a:tbl>
              <a:tblPr/>
              <a:tblGrid>
                <a:gridCol w="595495">
                  <a:extLst>
                    <a:ext uri="{9D8B030D-6E8A-4147-A177-3AD203B41FA5}">
                      <a16:colId xmlns:a16="http://schemas.microsoft.com/office/drawing/2014/main" val="974852863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풍속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6014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6301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4234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2157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2092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4020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90773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3935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D4E9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69326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D4E9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4674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D4E9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2518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D4E9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8.74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749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6.647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20502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3.994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2446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3.309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2812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3.028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173168"/>
                  </a:ext>
                </a:extLst>
              </a:tr>
            </a:tbl>
          </a:graphicData>
        </a:graphic>
      </p:graphicFrame>
      <p:sp>
        <p:nvSpPr>
          <p:cNvPr id="22" name="모서리가 둥근 직사각형 15">
            <a:extLst>
              <a:ext uri="{FF2B5EF4-FFF2-40B4-BE49-F238E27FC236}">
                <a16:creationId xmlns:a16="http://schemas.microsoft.com/office/drawing/2014/main" id="{2076450C-DB04-F942-3B31-6618F0E6E9A4}"/>
              </a:ext>
            </a:extLst>
          </p:cNvPr>
          <p:cNvSpPr/>
          <p:nvPr/>
        </p:nvSpPr>
        <p:spPr>
          <a:xfrm>
            <a:off x="6390129" y="4296664"/>
            <a:ext cx="1180955" cy="1080120"/>
          </a:xfrm>
          <a:prstGeom prst="roundRect">
            <a:avLst>
              <a:gd name="adj" fmla="val 561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36000" rIns="36000" bIns="36000" rtlCol="0" anchor="t">
            <a:noAutofit/>
          </a:bodyPr>
          <a:lstStyle/>
          <a:p>
            <a:pPr marL="179388" lvl="1" indent="-82550" defTabSz="914400" eaLnBrk="0" latinLnBrk="0" hangingPunct="0">
              <a:lnSpc>
                <a:spcPct val="110000"/>
              </a:lnSpc>
            </a:pPr>
            <a:endParaRPr kumimoji="0" lang="en-US" altLang="ko-KR" sz="1400" b="1" dirty="0">
              <a:solidFill>
                <a:srgbClr val="0000CC"/>
              </a:solidFill>
              <a:latin typeface="맑은 고딕"/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9B9D-C2D1-87EB-7E58-7EF3692C9B1B}"/>
              </a:ext>
            </a:extLst>
          </p:cNvPr>
          <p:cNvSpPr txBox="1"/>
          <p:nvPr/>
        </p:nvSpPr>
        <p:spPr>
          <a:xfrm>
            <a:off x="6686230" y="4509120"/>
            <a:ext cx="555781" cy="655209"/>
          </a:xfrm>
          <a:prstGeom prst="rect">
            <a:avLst/>
          </a:prstGeom>
          <a:solidFill>
            <a:srgbClr val="F4E0E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성능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예지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0ED612-77AC-3892-66A3-B936D72EBFBB}"/>
              </a:ext>
            </a:extLst>
          </p:cNvPr>
          <p:cNvSpPr txBox="1"/>
          <p:nvPr/>
        </p:nvSpPr>
        <p:spPr>
          <a:xfrm>
            <a:off x="5971404" y="5390411"/>
            <a:ext cx="20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【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성능예지모델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Shape 81">
            <a:extLst>
              <a:ext uri="{FF2B5EF4-FFF2-40B4-BE49-F238E27FC236}">
                <a16:creationId xmlns:a16="http://schemas.microsoft.com/office/drawing/2014/main" id="{A3B9E0A8-A739-2A95-040C-CF3D4C430017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 bwMode="auto">
          <a:xfrm rot="5400000" flipH="1" flipV="1">
            <a:off x="6818537" y="4129578"/>
            <a:ext cx="329157" cy="5016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AB575FD-0B2D-7CB3-0EDC-6F005C4F0432}"/>
              </a:ext>
            </a:extLst>
          </p:cNvPr>
          <p:cNvSpPr/>
          <p:nvPr/>
        </p:nvSpPr>
        <p:spPr>
          <a:xfrm>
            <a:off x="8721956" y="1647083"/>
            <a:ext cx="660582" cy="408759"/>
          </a:xfrm>
          <a:prstGeom prst="ellipse">
            <a:avLst/>
          </a:prstGeom>
          <a:solidFill>
            <a:schemeClr val="tx1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예측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832C365-C462-9602-B9D7-BB3592317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00605"/>
              </p:ext>
            </p:extLst>
          </p:nvPr>
        </p:nvGraphicFramePr>
        <p:xfrm>
          <a:off x="8605829" y="2049007"/>
          <a:ext cx="739596" cy="3434080"/>
        </p:xfrm>
        <a:graphic>
          <a:graphicData uri="http://schemas.openxmlformats.org/drawingml/2006/table">
            <a:tbl>
              <a:tblPr/>
              <a:tblGrid>
                <a:gridCol w="739596">
                  <a:extLst>
                    <a:ext uri="{9D8B030D-6E8A-4147-A177-3AD203B41FA5}">
                      <a16:colId xmlns:a16="http://schemas.microsoft.com/office/drawing/2014/main" val="1624165711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6014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6301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4234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2157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2092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4020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90773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3935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69326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4674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518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2981.39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5749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0502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2446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2812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173168"/>
                  </a:ext>
                </a:extLst>
              </a:tr>
            </a:tbl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0A76EF44-75E2-CE75-DDB4-D3676040082C}"/>
              </a:ext>
            </a:extLst>
          </p:cNvPr>
          <p:cNvSpPr/>
          <p:nvPr/>
        </p:nvSpPr>
        <p:spPr>
          <a:xfrm>
            <a:off x="3030564" y="2388736"/>
            <a:ext cx="660582" cy="408759"/>
          </a:xfrm>
          <a:prstGeom prst="ellipse">
            <a:avLst/>
          </a:prstGeom>
          <a:solidFill>
            <a:schemeClr val="tx1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실제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3A1DD1A-7EE2-5AFF-9325-A40B5603CAF8}"/>
              </a:ext>
            </a:extLst>
          </p:cNvPr>
          <p:cNvSpPr/>
          <p:nvPr/>
        </p:nvSpPr>
        <p:spPr>
          <a:xfrm>
            <a:off x="5418109" y="1796105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풍속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2" name="Shape 81">
            <a:extLst>
              <a:ext uri="{FF2B5EF4-FFF2-40B4-BE49-F238E27FC236}">
                <a16:creationId xmlns:a16="http://schemas.microsoft.com/office/drawing/2014/main" id="{41F2B9B3-C14D-B4F0-EBCD-14EB8A33B749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 bwMode="auto">
          <a:xfrm>
            <a:off x="5941596" y="3921904"/>
            <a:ext cx="448533" cy="914820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45" name="Shape 81">
            <a:extLst>
              <a:ext uri="{FF2B5EF4-FFF2-40B4-BE49-F238E27FC236}">
                <a16:creationId xmlns:a16="http://schemas.microsoft.com/office/drawing/2014/main" id="{1268FC34-7152-78A1-B50A-57E329D74D25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flipV="1">
            <a:off x="7283370" y="3090545"/>
            <a:ext cx="1322459" cy="2326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56" name="Shape 81">
            <a:extLst>
              <a:ext uri="{FF2B5EF4-FFF2-40B4-BE49-F238E27FC236}">
                <a16:creationId xmlns:a16="http://schemas.microsoft.com/office/drawing/2014/main" id="{D0AE6CE9-DE09-70EE-874E-9CB8206F6DB3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 bwMode="auto">
          <a:xfrm rot="10800000">
            <a:off x="4861477" y="3131854"/>
            <a:ext cx="484625" cy="790051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61" name="Shape 81">
            <a:extLst>
              <a:ext uri="{FF2B5EF4-FFF2-40B4-BE49-F238E27FC236}">
                <a16:creationId xmlns:a16="http://schemas.microsoft.com/office/drawing/2014/main" id="{667EFA16-6B45-4CEC-27E1-AD3195382B87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rot="10800000" flipV="1">
            <a:off x="3000756" y="3131853"/>
            <a:ext cx="1221824" cy="159750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D333CC9F-10D9-F321-684A-63C247BA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614919"/>
              </p:ext>
            </p:extLst>
          </p:nvPr>
        </p:nvGraphicFramePr>
        <p:xfrm>
          <a:off x="2249672" y="2227168"/>
          <a:ext cx="739596" cy="3434080"/>
        </p:xfrm>
        <a:graphic>
          <a:graphicData uri="http://schemas.openxmlformats.org/drawingml/2006/table">
            <a:tbl>
              <a:tblPr/>
              <a:tblGrid>
                <a:gridCol w="739596">
                  <a:extLst>
                    <a:ext uri="{9D8B030D-6E8A-4147-A177-3AD203B41FA5}">
                      <a16:colId xmlns:a16="http://schemas.microsoft.com/office/drawing/2014/main" val="1624165711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발전량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6014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3525.05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6301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4114.19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4234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5379.02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52157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2092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40206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90773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5563.73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83935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5000.73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693266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5100.24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46745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3335.01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25188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2731.39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5749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1361.68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205022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151.3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24460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28123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47.78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17316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FC9B6257-F3CA-5399-2D1B-568CCFB27507}"/>
              </a:ext>
            </a:extLst>
          </p:cNvPr>
          <p:cNvSpPr txBox="1"/>
          <p:nvPr/>
        </p:nvSpPr>
        <p:spPr>
          <a:xfrm>
            <a:off x="1571751" y="1844824"/>
            <a:ext cx="20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【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가공데이터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B20A06E-3944-3682-B47F-F6E90B5219E6}"/>
              </a:ext>
            </a:extLst>
          </p:cNvPr>
          <p:cNvCxnSpPr/>
          <p:nvPr/>
        </p:nvCxnSpPr>
        <p:spPr>
          <a:xfrm>
            <a:off x="1981156" y="2257217"/>
            <a:ext cx="0" cy="3620055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551349A8-1D9A-B4CA-35D8-1B3D7B27F446}"/>
              </a:ext>
            </a:extLst>
          </p:cNvPr>
          <p:cNvSpPr/>
          <p:nvPr/>
        </p:nvSpPr>
        <p:spPr>
          <a:xfrm>
            <a:off x="3800873" y="5551709"/>
            <a:ext cx="1424041" cy="68560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실제</a:t>
            </a:r>
            <a:r>
              <a:rPr lang="en-US" altLang="ko-KR" sz="1200" dirty="0"/>
              <a:t>/</a:t>
            </a:r>
          </a:p>
          <a:p>
            <a:pPr algn="ctr"/>
            <a:r>
              <a:rPr lang="ko-KR" altLang="en-US" sz="1200" dirty="0"/>
              <a:t>이론</a:t>
            </a:r>
            <a:endParaRPr lang="en-US" altLang="ko-KR" sz="1200" dirty="0"/>
          </a:p>
          <a:p>
            <a:pPr algn="ctr"/>
            <a:r>
              <a:rPr lang="en-US" altLang="ko-KR" sz="1200" dirty="0"/>
              <a:t>Gap</a:t>
            </a:r>
            <a:endParaRPr lang="ko-KR" altLang="en-US" sz="1200" dirty="0"/>
          </a:p>
        </p:txBody>
      </p:sp>
      <p:cxnSp>
        <p:nvCxnSpPr>
          <p:cNvPr id="86" name="Shape 81">
            <a:extLst>
              <a:ext uri="{FF2B5EF4-FFF2-40B4-BE49-F238E27FC236}">
                <a16:creationId xmlns:a16="http://schemas.microsoft.com/office/drawing/2014/main" id="{1ADA5003-F455-A52A-3895-A8ADDCF43733}"/>
              </a:ext>
            </a:extLst>
          </p:cNvPr>
          <p:cNvCxnSpPr>
            <a:cxnSpLocks/>
            <a:endCxn id="85" idx="3"/>
          </p:cNvCxnSpPr>
          <p:nvPr/>
        </p:nvCxnSpPr>
        <p:spPr bwMode="auto">
          <a:xfrm rot="10800000" flipV="1">
            <a:off x="5224914" y="4460819"/>
            <a:ext cx="3308970" cy="1433691"/>
          </a:xfrm>
          <a:prstGeom prst="bentConnector3">
            <a:avLst>
              <a:gd name="adj1" fmla="val 17443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90" name="Shape 81">
            <a:extLst>
              <a:ext uri="{FF2B5EF4-FFF2-40B4-BE49-F238E27FC236}">
                <a16:creationId xmlns:a16="http://schemas.microsoft.com/office/drawing/2014/main" id="{B727B3CF-E8B1-7597-5A79-F2AAAC220177}"/>
              </a:ext>
            </a:extLst>
          </p:cNvPr>
          <p:cNvCxnSpPr>
            <a:cxnSpLocks/>
            <a:endCxn id="85" idx="0"/>
          </p:cNvCxnSpPr>
          <p:nvPr/>
        </p:nvCxnSpPr>
        <p:spPr bwMode="auto">
          <a:xfrm>
            <a:off x="2989267" y="4375873"/>
            <a:ext cx="1523627" cy="1175836"/>
          </a:xfrm>
          <a:prstGeom prst="bentConnector2">
            <a:avLst/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103" name="Oval 269">
            <a:extLst>
              <a:ext uri="{FF2B5EF4-FFF2-40B4-BE49-F238E27FC236}">
                <a16:creationId xmlns:a16="http://schemas.microsoft.com/office/drawing/2014/main" id="{DD058262-BEE6-3927-AC60-1E5FE94D3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651" y="1723112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1</a:t>
            </a:r>
          </a:p>
        </p:txBody>
      </p:sp>
      <p:sp>
        <p:nvSpPr>
          <p:cNvPr id="104" name="Oval 269">
            <a:extLst>
              <a:ext uri="{FF2B5EF4-FFF2-40B4-BE49-F238E27FC236}">
                <a16:creationId xmlns:a16="http://schemas.microsoft.com/office/drawing/2014/main" id="{526DFD62-D416-F97C-E79C-9F7CA97A7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306" y="1556999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2</a:t>
            </a:r>
          </a:p>
        </p:txBody>
      </p:sp>
      <p:sp>
        <p:nvSpPr>
          <p:cNvPr id="105" name="Oval 269">
            <a:extLst>
              <a:ext uri="{FF2B5EF4-FFF2-40B4-BE49-F238E27FC236}">
                <a16:creationId xmlns:a16="http://schemas.microsoft.com/office/drawing/2014/main" id="{FD1609E6-DF44-3F18-A1B8-2D0790261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931" y="1796979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3</a:t>
            </a:r>
          </a:p>
        </p:txBody>
      </p:sp>
      <p:sp>
        <p:nvSpPr>
          <p:cNvPr id="106" name="아래쪽 화살표 33">
            <a:extLst>
              <a:ext uri="{FF2B5EF4-FFF2-40B4-BE49-F238E27FC236}">
                <a16:creationId xmlns:a16="http://schemas.microsoft.com/office/drawing/2014/main" id="{DDFF3AE1-E933-F6C7-86EE-E7DA0FB68293}"/>
              </a:ext>
            </a:extLst>
          </p:cNvPr>
          <p:cNvSpPr/>
          <p:nvPr/>
        </p:nvSpPr>
        <p:spPr>
          <a:xfrm rot="16200000">
            <a:off x="1660680" y="3515040"/>
            <a:ext cx="628941" cy="431298"/>
          </a:xfrm>
          <a:prstGeom prst="downArrow">
            <a:avLst/>
          </a:prstGeom>
          <a:solidFill>
            <a:srgbClr val="0000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107" name="Oval 269">
            <a:extLst>
              <a:ext uri="{FF2B5EF4-FFF2-40B4-BE49-F238E27FC236}">
                <a16:creationId xmlns:a16="http://schemas.microsoft.com/office/drawing/2014/main" id="{8E95C4F5-CA03-CC91-4285-9C7B85E70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132" y="5138383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4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2EE273-8882-25DD-8F0C-C805F62638D2}"/>
              </a:ext>
            </a:extLst>
          </p:cNvPr>
          <p:cNvSpPr/>
          <p:nvPr/>
        </p:nvSpPr>
        <p:spPr>
          <a:xfrm>
            <a:off x="5346101" y="6190117"/>
            <a:ext cx="936104" cy="388073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설비 이상 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Alarm</a:t>
            </a:r>
          </a:p>
        </p:txBody>
      </p:sp>
      <p:cxnSp>
        <p:nvCxnSpPr>
          <p:cNvPr id="109" name="Shape 81">
            <a:extLst>
              <a:ext uri="{FF2B5EF4-FFF2-40B4-BE49-F238E27FC236}">
                <a16:creationId xmlns:a16="http://schemas.microsoft.com/office/drawing/2014/main" id="{3165A8CD-542F-B2A6-D0C6-441A20745A67}"/>
              </a:ext>
            </a:extLst>
          </p:cNvPr>
          <p:cNvCxnSpPr>
            <a:cxnSpLocks/>
            <a:stCxn id="85" idx="2"/>
            <a:endCxn id="108" idx="1"/>
          </p:cNvCxnSpPr>
          <p:nvPr/>
        </p:nvCxnSpPr>
        <p:spPr bwMode="auto">
          <a:xfrm rot="16200000" flipH="1">
            <a:off x="4856076" y="5894129"/>
            <a:ext cx="146842" cy="833207"/>
          </a:xfrm>
          <a:prstGeom prst="bentConnector2">
            <a:avLst/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A315D1E-B00F-703B-917C-F7FC8BD8B7DF}"/>
              </a:ext>
            </a:extLst>
          </p:cNvPr>
          <p:cNvSpPr txBox="1"/>
          <p:nvPr/>
        </p:nvSpPr>
        <p:spPr>
          <a:xfrm>
            <a:off x="56456" y="5695732"/>
            <a:ext cx="20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~ 8760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sp>
        <p:nvSpPr>
          <p:cNvPr id="113" name="Oval 269">
            <a:extLst>
              <a:ext uri="{FF2B5EF4-FFF2-40B4-BE49-F238E27FC236}">
                <a16:creationId xmlns:a16="http://schemas.microsoft.com/office/drawing/2014/main" id="{163702AA-3D6C-D811-E9DF-46D1F969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1505" y="6018350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857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7" grpId="0" animBg="1"/>
      <p:bldP spid="1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CC6456-A382-444B-A0AB-BD059E6B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3D284-6BA4-1513-A5B1-8F7E53C16F42}"/>
              </a:ext>
            </a:extLst>
          </p:cNvPr>
          <p:cNvSpPr txBox="1"/>
          <p:nvPr/>
        </p:nvSpPr>
        <p:spPr>
          <a:xfrm>
            <a:off x="688257" y="1027741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Unity </a:t>
            </a: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구현을 위한 요구사항 분석 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9BD42-D0E3-AAD4-1885-611783ADD864}"/>
              </a:ext>
            </a:extLst>
          </p:cNvPr>
          <p:cNvSpPr txBox="1"/>
          <p:nvPr/>
        </p:nvSpPr>
        <p:spPr>
          <a:xfrm>
            <a:off x="3553788" y="1916832"/>
            <a:ext cx="423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Unity</a:t>
            </a:r>
            <a:r>
              <a:rPr lang="ko-KR" altLang="en-US" sz="1400" dirty="0"/>
              <a:t>의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모델링을 활용한 풍력 발전기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C2EFED-41DC-8366-EACF-0D9BDF2B66F9}"/>
              </a:ext>
            </a:extLst>
          </p:cNvPr>
          <p:cNvSpPr/>
          <p:nvPr/>
        </p:nvSpPr>
        <p:spPr>
          <a:xfrm>
            <a:off x="3440832" y="1844824"/>
            <a:ext cx="4351540" cy="417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16865459-7C63-9DF4-6A20-444293ECBF97}"/>
              </a:ext>
            </a:extLst>
          </p:cNvPr>
          <p:cNvSpPr/>
          <p:nvPr/>
        </p:nvSpPr>
        <p:spPr>
          <a:xfrm>
            <a:off x="5400578" y="2353226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A449A4-4870-0004-DEE4-F439A38B123D}"/>
              </a:ext>
            </a:extLst>
          </p:cNvPr>
          <p:cNvSpPr/>
          <p:nvPr/>
        </p:nvSpPr>
        <p:spPr>
          <a:xfrm>
            <a:off x="3440832" y="2970850"/>
            <a:ext cx="4351540" cy="640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B35ED-4721-871E-7053-0EBE42975D75}"/>
              </a:ext>
            </a:extLst>
          </p:cNvPr>
          <p:cNvSpPr txBox="1"/>
          <p:nvPr/>
        </p:nvSpPr>
        <p:spPr>
          <a:xfrm>
            <a:off x="3553788" y="3029604"/>
            <a:ext cx="423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실제 풍속에 맞춰 풍력 발전기의 속도를 제어할 수 있는 </a:t>
            </a:r>
            <a:r>
              <a:rPr lang="en-US" altLang="ko-KR" sz="1400" dirty="0"/>
              <a:t>Logic </a:t>
            </a:r>
            <a:r>
              <a:rPr lang="ko-KR" altLang="en-US" sz="1400" dirty="0"/>
              <a:t>구현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E5830-A6E3-B615-546B-767F05FFB2BC}"/>
              </a:ext>
            </a:extLst>
          </p:cNvPr>
          <p:cNvSpPr/>
          <p:nvPr/>
        </p:nvSpPr>
        <p:spPr>
          <a:xfrm>
            <a:off x="3008784" y="4221088"/>
            <a:ext cx="5328592" cy="4173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EF5A1C7-DFCD-8699-BF95-4A05C51EC416}"/>
              </a:ext>
            </a:extLst>
          </p:cNvPr>
          <p:cNvSpPr/>
          <p:nvPr/>
        </p:nvSpPr>
        <p:spPr>
          <a:xfrm>
            <a:off x="5399368" y="3710275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B8085-61F9-16BE-4614-659BDC81A1D9}"/>
              </a:ext>
            </a:extLst>
          </p:cNvPr>
          <p:cNvSpPr txBox="1"/>
          <p:nvPr/>
        </p:nvSpPr>
        <p:spPr>
          <a:xfrm>
            <a:off x="3008784" y="4278222"/>
            <a:ext cx="547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현재 발전량 측정과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모델을 통해 예측 발전량을 도출 및 비교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350453B0-1A62-9E69-4CA9-9613A3086EAB}"/>
              </a:ext>
            </a:extLst>
          </p:cNvPr>
          <p:cNvSpPr/>
          <p:nvPr/>
        </p:nvSpPr>
        <p:spPr>
          <a:xfrm rot="1934458">
            <a:off x="4630255" y="487353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3BBF98D7-B290-9222-127A-5718912441A2}"/>
              </a:ext>
            </a:extLst>
          </p:cNvPr>
          <p:cNvSpPr/>
          <p:nvPr/>
        </p:nvSpPr>
        <p:spPr>
          <a:xfrm rot="19481645">
            <a:off x="6315431" y="487142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841CF-2ED7-7945-54DC-1E9FB7BC91DF}"/>
              </a:ext>
            </a:extLst>
          </p:cNvPr>
          <p:cNvSpPr txBox="1"/>
          <p:nvPr/>
        </p:nvSpPr>
        <p:spPr>
          <a:xfrm>
            <a:off x="4088904" y="4934906"/>
            <a:ext cx="58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Yes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BC21BE-E54B-661E-2F4C-DFE0F471C42B}"/>
              </a:ext>
            </a:extLst>
          </p:cNvPr>
          <p:cNvSpPr txBox="1"/>
          <p:nvPr/>
        </p:nvSpPr>
        <p:spPr>
          <a:xfrm>
            <a:off x="6821128" y="4934906"/>
            <a:ext cx="584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</a:t>
            </a:r>
            <a:endParaRPr lang="ko-KR" altLang="en-US" sz="16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3D9240-B5F6-DF9D-5F2D-5B621440D8D5}"/>
              </a:ext>
            </a:extLst>
          </p:cNvPr>
          <p:cNvCxnSpPr/>
          <p:nvPr/>
        </p:nvCxnSpPr>
        <p:spPr>
          <a:xfrm>
            <a:off x="2432720" y="5123456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A8C8AC-05A7-1682-EED4-8648D1964A74}"/>
              </a:ext>
            </a:extLst>
          </p:cNvPr>
          <p:cNvSpPr/>
          <p:nvPr/>
        </p:nvSpPr>
        <p:spPr>
          <a:xfrm>
            <a:off x="664139" y="4788395"/>
            <a:ext cx="1768581" cy="6568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628F56-783A-D412-C1DF-1069A16F12E9}"/>
              </a:ext>
            </a:extLst>
          </p:cNvPr>
          <p:cNvSpPr txBox="1"/>
          <p:nvPr/>
        </p:nvSpPr>
        <p:spPr>
          <a:xfrm>
            <a:off x="664139" y="4834346"/>
            <a:ext cx="18543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FF0000"/>
                </a:solidFill>
              </a:rPr>
              <a:t>예측 발전량 </a:t>
            </a:r>
            <a:r>
              <a:rPr lang="en-US" altLang="ko-KR" sz="1100" b="1" dirty="0">
                <a:solidFill>
                  <a:srgbClr val="FF0000"/>
                </a:solidFill>
              </a:rPr>
              <a:t>* 0.1 (10%)</a:t>
            </a:r>
          </a:p>
          <a:p>
            <a:r>
              <a:rPr lang="ko-KR" altLang="en-US" sz="1100" b="1" dirty="0">
                <a:solidFill>
                  <a:srgbClr val="FF0000"/>
                </a:solidFill>
              </a:rPr>
              <a:t>만큼의 발전량이 현재 발전량과 차이가 있는가</a:t>
            </a:r>
            <a:r>
              <a:rPr lang="en-US" altLang="ko-KR" sz="1100" b="1" dirty="0">
                <a:solidFill>
                  <a:srgbClr val="FF0000"/>
                </a:solidFill>
              </a:rPr>
              <a:t>?</a:t>
            </a:r>
            <a:r>
              <a:rPr lang="ko-KR" altLang="en-US" sz="11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329C9B-581C-106E-D1AD-11590FA76639}"/>
              </a:ext>
            </a:extLst>
          </p:cNvPr>
          <p:cNvSpPr txBox="1"/>
          <p:nvPr/>
        </p:nvSpPr>
        <p:spPr>
          <a:xfrm>
            <a:off x="3696496" y="5434510"/>
            <a:ext cx="18722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Warning Sign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29D13E-7DFB-E974-7BF2-B8BC6774FA6B}"/>
              </a:ext>
            </a:extLst>
          </p:cNvPr>
          <p:cNvSpPr txBox="1"/>
          <p:nvPr/>
        </p:nvSpPr>
        <p:spPr>
          <a:xfrm>
            <a:off x="6380903" y="5434510"/>
            <a:ext cx="18722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Stable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93092-AB62-666F-2016-BD36DD80B8FA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5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B3B67-9D17-D217-9757-B5990D4AA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D5552B-A49E-1195-9FCD-01D1AB99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72267-0425-0ADB-D62E-25BD54155C16}"/>
              </a:ext>
            </a:extLst>
          </p:cNvPr>
          <p:cNvSpPr txBox="1"/>
          <p:nvPr/>
        </p:nvSpPr>
        <p:spPr>
          <a:xfrm>
            <a:off x="688257" y="1027741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Unity </a:t>
            </a: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구현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8993E-28C8-4F34-BBF9-A78A80B4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700808"/>
            <a:ext cx="4428733" cy="3928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E603E2-9EFD-C5EB-DB55-1B10EC013391}"/>
              </a:ext>
            </a:extLst>
          </p:cNvPr>
          <p:cNvSpPr txBox="1"/>
          <p:nvPr/>
        </p:nvSpPr>
        <p:spPr>
          <a:xfrm>
            <a:off x="5140368" y="1759582"/>
            <a:ext cx="4824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/>
              <a:t>변수 설명</a:t>
            </a:r>
            <a:endParaRPr lang="en-US" altLang="ko-KR" sz="1200" dirty="0"/>
          </a:p>
          <a:p>
            <a:pPr marL="707883" lvl="1" indent="-171450">
              <a:buFont typeface="Wingdings" panose="05000000000000000000" pitchFamily="2" charset="2"/>
              <a:buChar char="v"/>
            </a:pPr>
            <a:r>
              <a:rPr lang="en-US" altLang="ko-KR" sz="1200" dirty="0" err="1"/>
              <a:t>currentWindSpeed</a:t>
            </a:r>
            <a:r>
              <a:rPr lang="en-US" altLang="ko-KR" sz="1200" dirty="0"/>
              <a:t> – </a:t>
            </a:r>
            <a:r>
              <a:rPr lang="ko-KR" altLang="en-US" sz="1200" dirty="0"/>
              <a:t>현재 풍속</a:t>
            </a:r>
            <a:endParaRPr lang="en-US" altLang="ko-KR" sz="1200" dirty="0"/>
          </a:p>
          <a:p>
            <a:pPr marL="707883" lvl="1" indent="-171450">
              <a:buFont typeface="Wingdings" panose="05000000000000000000" pitchFamily="2" charset="2"/>
              <a:buChar char="v"/>
            </a:pPr>
            <a:r>
              <a:rPr lang="en-US" altLang="ko-KR" sz="1200" dirty="0" err="1"/>
              <a:t>currentpowerObs</a:t>
            </a:r>
            <a:r>
              <a:rPr lang="en-US" altLang="ko-KR" sz="1200" dirty="0"/>
              <a:t> – </a:t>
            </a:r>
            <a:r>
              <a:rPr lang="ko-KR" altLang="en-US" sz="1200" dirty="0"/>
              <a:t>예측 모델의 풍력 발전량 산출물</a:t>
            </a:r>
            <a:endParaRPr lang="en-US" altLang="ko-KR" sz="1200" dirty="0"/>
          </a:p>
          <a:p>
            <a:pPr marL="707883" lvl="1" indent="-171450">
              <a:buFont typeface="Wingdings" panose="05000000000000000000" pitchFamily="2" charset="2"/>
              <a:buChar char="v"/>
            </a:pPr>
            <a:r>
              <a:rPr lang="en-US" altLang="ko-KR" sz="1200" dirty="0" err="1"/>
              <a:t>realpowerObs</a:t>
            </a:r>
            <a:r>
              <a:rPr lang="en-US" altLang="ko-KR" sz="1200" dirty="0"/>
              <a:t> – </a:t>
            </a:r>
            <a:r>
              <a:rPr lang="ko-KR" altLang="en-US" sz="1200" dirty="0"/>
              <a:t>현재 시점의 실제 발전량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/>
              <a:t>제약 사항 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데이터의 </a:t>
            </a:r>
            <a:r>
              <a:rPr lang="en-US" altLang="ko-KR" sz="1200" dirty="0"/>
              <a:t>Timeline</a:t>
            </a:r>
            <a:r>
              <a:rPr lang="ko-KR" altLang="en-US" sz="1200" dirty="0"/>
              <a:t>이 한 시간 단위이므로</a:t>
            </a:r>
            <a:r>
              <a:rPr lang="en-US" altLang="ko-KR" sz="1200" dirty="0"/>
              <a:t>, </a:t>
            </a:r>
            <a:r>
              <a:rPr lang="ko-KR" altLang="en-US" sz="1200" dirty="0"/>
              <a:t>이를</a:t>
            </a:r>
            <a:endParaRPr lang="en-US" altLang="ko-KR" sz="1200" dirty="0"/>
          </a:p>
          <a:p>
            <a:r>
              <a:rPr lang="en-US" altLang="ko-KR" sz="1200" dirty="0"/>
              <a:t>                  </a:t>
            </a:r>
            <a:r>
              <a:rPr lang="ko-KR" altLang="en-US" sz="1200" dirty="0"/>
              <a:t>축소해 </a:t>
            </a:r>
            <a:r>
              <a:rPr lang="en-US" altLang="ko-KR" sz="1200" dirty="0"/>
              <a:t>5</a:t>
            </a:r>
            <a:r>
              <a:rPr lang="ko-KR" altLang="en-US" sz="1200" dirty="0"/>
              <a:t>초에 한 번 다음 시점의 데이터로 넘어갈</a:t>
            </a:r>
            <a:endParaRPr lang="en-US" altLang="ko-KR" sz="1200" dirty="0"/>
          </a:p>
          <a:p>
            <a:r>
              <a:rPr lang="en-US" altLang="ko-KR" sz="1200" dirty="0"/>
              <a:t>                  </a:t>
            </a:r>
            <a:r>
              <a:rPr lang="ko-KR" altLang="en-US" sz="1200" dirty="0"/>
              <a:t>수 있도록 변경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 err="1"/>
              <a:t>FixedUpdate</a:t>
            </a:r>
            <a:r>
              <a:rPr lang="en-US" altLang="ko-KR" sz="1200" dirty="0"/>
              <a:t> </a:t>
            </a:r>
            <a:r>
              <a:rPr lang="ko-KR" altLang="en-US" sz="1200" dirty="0"/>
              <a:t>함수가 </a:t>
            </a:r>
            <a:r>
              <a:rPr lang="en-US" altLang="ko-KR" sz="1200" dirty="0"/>
              <a:t>5</a:t>
            </a:r>
            <a:r>
              <a:rPr lang="ko-KR" altLang="en-US" sz="1200" dirty="0"/>
              <a:t>초에 한 번씩 풍속</a:t>
            </a:r>
            <a:r>
              <a:rPr lang="en-US" altLang="ko-KR" sz="1200" dirty="0"/>
              <a:t>, </a:t>
            </a:r>
            <a:r>
              <a:rPr lang="ko-KR" altLang="en-US" sz="1200" dirty="0"/>
              <a:t>예측 발전량 및 실제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발전량을 업데이트 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이를 비교해 현재 발전기의 상태를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예지하는 </a:t>
            </a:r>
            <a:r>
              <a:rPr lang="en-US" altLang="ko-KR" sz="1200" dirty="0"/>
              <a:t>Logic</a:t>
            </a:r>
            <a:r>
              <a:rPr lang="ko-KR" altLang="en-US" sz="1200" dirty="0"/>
              <a:t>을 구현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/>
              <a:t>UI</a:t>
            </a:r>
            <a:r>
              <a:rPr lang="ko-KR" altLang="en-US" sz="1200" dirty="0"/>
              <a:t>에 정보 표시를 위한 설정 부분</a:t>
            </a:r>
            <a:endParaRPr lang="en-US" altLang="ko-KR" sz="1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8CE8723-AC19-6EEF-5861-BDDBD19C8480}"/>
              </a:ext>
            </a:extLst>
          </p:cNvPr>
          <p:cNvSpPr/>
          <p:nvPr/>
        </p:nvSpPr>
        <p:spPr>
          <a:xfrm>
            <a:off x="5212376" y="2890387"/>
            <a:ext cx="864096" cy="1943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D20CF9-D114-0628-9D30-E89FD7B2D568}"/>
              </a:ext>
            </a:extLst>
          </p:cNvPr>
          <p:cNvSpPr/>
          <p:nvPr/>
        </p:nvSpPr>
        <p:spPr>
          <a:xfrm>
            <a:off x="5212376" y="1806611"/>
            <a:ext cx="864096" cy="1943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02A17B35-443A-C8A2-7866-1B83167654EA}"/>
              </a:ext>
            </a:extLst>
          </p:cNvPr>
          <p:cNvSpPr/>
          <p:nvPr/>
        </p:nvSpPr>
        <p:spPr>
          <a:xfrm flipH="1">
            <a:off x="3412176" y="2420888"/>
            <a:ext cx="432048" cy="648071"/>
          </a:xfrm>
          <a:prstGeom prst="leftBrace">
            <a:avLst>
              <a:gd name="adj1" fmla="val 8333"/>
              <a:gd name="adj2" fmla="val 2390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F947E4B-5947-B77C-DE44-85C957146E70}"/>
              </a:ext>
            </a:extLst>
          </p:cNvPr>
          <p:cNvCxnSpPr>
            <a:stCxn id="10" idx="1"/>
            <a:endCxn id="9" idx="1"/>
          </p:cNvCxnSpPr>
          <p:nvPr/>
        </p:nvCxnSpPr>
        <p:spPr>
          <a:xfrm flipV="1">
            <a:off x="3844224" y="1903793"/>
            <a:ext cx="1368152" cy="67202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80EAE908-37E2-AEED-C6DC-72F20A8BBA9B}"/>
              </a:ext>
            </a:extLst>
          </p:cNvPr>
          <p:cNvSpPr/>
          <p:nvPr/>
        </p:nvSpPr>
        <p:spPr>
          <a:xfrm flipH="1">
            <a:off x="4780328" y="3517222"/>
            <a:ext cx="432048" cy="1080863"/>
          </a:xfrm>
          <a:prstGeom prst="leftBrace">
            <a:avLst>
              <a:gd name="adj1" fmla="val 8333"/>
              <a:gd name="adj2" fmla="val 6896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DD2AC9AB-E0F6-14F0-562B-F6495EE613A7}"/>
              </a:ext>
            </a:extLst>
          </p:cNvPr>
          <p:cNvSpPr/>
          <p:nvPr/>
        </p:nvSpPr>
        <p:spPr>
          <a:xfrm flipH="1">
            <a:off x="3916232" y="4797152"/>
            <a:ext cx="432048" cy="720949"/>
          </a:xfrm>
          <a:prstGeom prst="leftBrace">
            <a:avLst>
              <a:gd name="adj1" fmla="val 8333"/>
              <a:gd name="adj2" fmla="val 5403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186F413-2F5D-27E6-5488-902F263FEA9D}"/>
              </a:ext>
            </a:extLst>
          </p:cNvPr>
          <p:cNvCxnSpPr>
            <a:cxnSpLocks/>
          </p:cNvCxnSpPr>
          <p:nvPr/>
        </p:nvCxnSpPr>
        <p:spPr>
          <a:xfrm>
            <a:off x="4309817" y="5188377"/>
            <a:ext cx="949807" cy="1848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4EDE77-4F4C-ACAF-C55F-F56B816CCD09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3B1CC-B58A-7787-8936-97430298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26BD87-84AB-A026-F348-8DECE47B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34F4D-23C0-22EF-0CAC-5C55E06C76D3}"/>
              </a:ext>
            </a:extLst>
          </p:cNvPr>
          <p:cNvSpPr txBox="1"/>
          <p:nvPr/>
        </p:nvSpPr>
        <p:spPr>
          <a:xfrm>
            <a:off x="688257" y="1027741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Unity </a:t>
            </a: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시연 영상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pic>
        <p:nvPicPr>
          <p:cNvPr id="6" name="ppt첨부영상">
            <a:hlinkClick r:id="" action="ppaction://media"/>
            <a:extLst>
              <a:ext uri="{FF2B5EF4-FFF2-40B4-BE49-F238E27FC236}">
                <a16:creationId xmlns:a16="http://schemas.microsoft.com/office/drawing/2014/main" id="{A58DCB84-59A3-2E22-632D-F26231406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344" y="1759582"/>
            <a:ext cx="7761312" cy="4365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3E750-6642-1724-283D-ABF1D90181CE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7354-1A86-FB6B-E4BB-72E70AC9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4746AB5C-72F7-0646-F4E8-740455951598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6. </a:t>
            </a:r>
            <a:r>
              <a:rPr lang="ko-KR" altLang="en-US" sz="2000" b="1" spc="-90" dirty="0">
                <a:solidFill>
                  <a:prstClr val="white"/>
                </a:solidFill>
              </a:rPr>
              <a:t>기대효과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44507E-7CF4-B3F1-67E7-F62D5953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C90C3-C728-2E89-09D8-BD7D881F0E12}"/>
              </a:ext>
            </a:extLst>
          </p:cNvPr>
          <p:cNvSpPr txBox="1"/>
          <p:nvPr/>
        </p:nvSpPr>
        <p:spPr>
          <a:xfrm>
            <a:off x="688257" y="1027741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기대 효과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sp>
        <p:nvSpPr>
          <p:cNvPr id="3" name="Google Shape;217;g310ac5cac64_4_18">
            <a:extLst>
              <a:ext uri="{FF2B5EF4-FFF2-40B4-BE49-F238E27FC236}">
                <a16:creationId xmlns:a16="http://schemas.microsoft.com/office/drawing/2014/main" id="{AC8EDF0A-0518-376E-42AC-76FC1975FC1D}"/>
              </a:ext>
            </a:extLst>
          </p:cNvPr>
          <p:cNvSpPr txBox="1"/>
          <p:nvPr/>
        </p:nvSpPr>
        <p:spPr>
          <a:xfrm>
            <a:off x="705794" y="1759582"/>
            <a:ext cx="8495678" cy="395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1. </a:t>
            </a:r>
            <a:r>
              <a:rPr lang="en-US" sz="2000" b="1" dirty="0" err="1">
                <a:solidFill>
                  <a:schemeClr val="dk1"/>
                </a:solidFill>
              </a:rPr>
              <a:t>에너지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생산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극대화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050" dirty="0" err="1">
                <a:solidFill>
                  <a:schemeClr val="dk1"/>
                </a:solidFill>
              </a:rPr>
              <a:t>실시간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모니터링과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최적화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알고리즘을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통해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환경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조건에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따른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발전량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조절이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가능해져</a:t>
            </a:r>
            <a:r>
              <a:rPr lang="en-US" sz="1050" dirty="0">
                <a:solidFill>
                  <a:schemeClr val="dk1"/>
                </a:solidFill>
              </a:rPr>
              <a:t>, </a:t>
            </a:r>
            <a:r>
              <a:rPr lang="en-US" sz="1050" dirty="0" err="1">
                <a:solidFill>
                  <a:schemeClr val="dk1"/>
                </a:solidFill>
              </a:rPr>
              <a:t>에너지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생산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효율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향상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2. </a:t>
            </a:r>
            <a:r>
              <a:rPr lang="en-US" sz="2000" b="1" dirty="0" err="1">
                <a:solidFill>
                  <a:schemeClr val="dk1"/>
                </a:solidFill>
              </a:rPr>
              <a:t>유지보수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비용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절감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050" dirty="0">
                <a:solidFill>
                  <a:schemeClr val="dk1"/>
                </a:solidFill>
              </a:rPr>
              <a:t>AI </a:t>
            </a:r>
            <a:r>
              <a:rPr lang="en-US" sz="1050" dirty="0" err="1">
                <a:solidFill>
                  <a:schemeClr val="dk1"/>
                </a:solidFill>
              </a:rPr>
              <a:t>분석을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통해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발전기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부품의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상태와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수명을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예측하고</a:t>
            </a:r>
            <a:r>
              <a:rPr lang="en-US" sz="1050" dirty="0">
                <a:solidFill>
                  <a:schemeClr val="dk1"/>
                </a:solidFill>
              </a:rPr>
              <a:t>, </a:t>
            </a:r>
            <a:r>
              <a:rPr lang="en-US" sz="1050" dirty="0" err="1">
                <a:solidFill>
                  <a:schemeClr val="dk1"/>
                </a:solidFill>
              </a:rPr>
              <a:t>필요한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시점에만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유지보수를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진행하여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불필요한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비용을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감소</a:t>
            </a:r>
            <a:endParaRPr sz="105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3. </a:t>
            </a:r>
            <a:r>
              <a:rPr lang="en-US" sz="2000" b="1" dirty="0" err="1">
                <a:solidFill>
                  <a:schemeClr val="dk1"/>
                </a:solidFill>
              </a:rPr>
              <a:t>운영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안정성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강화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050" dirty="0" err="1">
                <a:solidFill>
                  <a:schemeClr val="dk1"/>
                </a:solidFill>
              </a:rPr>
              <a:t>디지털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트윈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시뮬레이션으로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다양한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환경과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예측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불가능한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상황에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대한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대응력을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높여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장비의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안전성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강화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4. </a:t>
            </a:r>
            <a:r>
              <a:rPr lang="en-US" sz="2000" b="1" dirty="0" err="1">
                <a:solidFill>
                  <a:schemeClr val="dk1"/>
                </a:solidFill>
              </a:rPr>
              <a:t>데이터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기반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의사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결정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지원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050" dirty="0" err="1">
                <a:solidFill>
                  <a:schemeClr val="dk1"/>
                </a:solidFill>
              </a:rPr>
              <a:t>축적된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데이터를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활용하여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풍력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발전소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운영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전반에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대한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데이터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기반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의사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결정을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지원함으로써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더욱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효율적이고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체계적인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관리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가능</a:t>
            </a: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5. </a:t>
            </a:r>
            <a:r>
              <a:rPr lang="en-US" sz="2000" b="1" dirty="0" err="1">
                <a:solidFill>
                  <a:schemeClr val="dk1"/>
                </a:solidFill>
              </a:rPr>
              <a:t>환경적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지속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가능성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en-US" sz="2000" b="1" dirty="0" err="1">
                <a:solidFill>
                  <a:schemeClr val="dk1"/>
                </a:solidFill>
              </a:rPr>
              <a:t>향상</a:t>
            </a:r>
            <a:endParaRPr sz="7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050" dirty="0" err="1">
                <a:solidFill>
                  <a:schemeClr val="dk1"/>
                </a:solidFill>
              </a:rPr>
              <a:t>발전기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효율과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안정성을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높임으로써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풍력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발전의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지속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가능성을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지원하고</a:t>
            </a:r>
            <a:r>
              <a:rPr lang="en-US" sz="1050" dirty="0">
                <a:solidFill>
                  <a:schemeClr val="dk1"/>
                </a:solidFill>
              </a:rPr>
              <a:t>, </a:t>
            </a:r>
            <a:r>
              <a:rPr lang="en-US" sz="1050" dirty="0" err="1">
                <a:solidFill>
                  <a:schemeClr val="dk1"/>
                </a:solidFill>
              </a:rPr>
              <a:t>친환경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에너지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생산의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신뢰성</a:t>
            </a:r>
            <a:r>
              <a:rPr lang="en-US" sz="1050" dirty="0">
                <a:solidFill>
                  <a:schemeClr val="dk1"/>
                </a:solidFill>
              </a:rPr>
              <a:t> </a:t>
            </a:r>
            <a:r>
              <a:rPr lang="en-US" sz="1050" dirty="0" err="1">
                <a:solidFill>
                  <a:schemeClr val="dk1"/>
                </a:solidFill>
              </a:rPr>
              <a:t>강화</a:t>
            </a:r>
            <a:endParaRPr sz="105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95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794" y="229740"/>
            <a:ext cx="3081738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0.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목차</a:t>
            </a:r>
            <a:endParaRPr lang="en-US" altLang="ko-KR" sz="2000" b="1" spc="-90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A1F4EE-C85C-47F5-B871-BE56878AE229}"/>
              </a:ext>
            </a:extLst>
          </p:cNvPr>
          <p:cNvSpPr/>
          <p:nvPr/>
        </p:nvSpPr>
        <p:spPr>
          <a:xfrm>
            <a:off x="3584848" y="1012021"/>
            <a:ext cx="2425680" cy="707886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4000" b="1" i="1" spc="300" dirty="0">
                <a:solidFill>
                  <a:srgbClr val="1C2C58">
                    <a:lumMod val="50000"/>
                  </a:srgbClr>
                </a:solidFill>
                <a:cs typeface="Arial Unicode MS" panose="020B0604020202020204" pitchFamily="50" charset="-127"/>
              </a:rPr>
              <a:t>Agenda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69D23B-D2E1-499A-8FBA-0599C207CDE5}"/>
              </a:ext>
            </a:extLst>
          </p:cNvPr>
          <p:cNvSpPr/>
          <p:nvPr/>
        </p:nvSpPr>
        <p:spPr>
          <a:xfrm>
            <a:off x="2818383" y="1916832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추진 개요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278986-4143-4605-AF89-B741178E268A}"/>
              </a:ext>
            </a:extLst>
          </p:cNvPr>
          <p:cNvSpPr/>
          <p:nvPr/>
        </p:nvSpPr>
        <p:spPr>
          <a:xfrm>
            <a:off x="2529742" y="2378137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C49F25-1FA9-4FB8-85EB-FC0BB1480659}"/>
              </a:ext>
            </a:extLst>
          </p:cNvPr>
          <p:cNvSpPr/>
          <p:nvPr/>
        </p:nvSpPr>
        <p:spPr>
          <a:xfrm>
            <a:off x="2186065" y="1945183"/>
            <a:ext cx="432245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1.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54B503-F73D-411F-BAB6-9958EE7ACF49}"/>
              </a:ext>
            </a:extLst>
          </p:cNvPr>
          <p:cNvSpPr/>
          <p:nvPr/>
        </p:nvSpPr>
        <p:spPr>
          <a:xfrm>
            <a:off x="2818383" y="2523257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풍력발전기</a:t>
            </a:r>
            <a:endParaRPr lang="en-US" altLang="ko-KR" sz="2000" b="1" spc="-30" dirty="0">
              <a:solidFill>
                <a:srgbClr val="1C2C58"/>
              </a:solidFill>
              <a:cs typeface="Arial Unicode MS" panose="020B06040202020202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8CDE4D-CDC0-4B29-A283-22833D7985DF}"/>
              </a:ext>
            </a:extLst>
          </p:cNvPr>
          <p:cNvSpPr/>
          <p:nvPr/>
        </p:nvSpPr>
        <p:spPr>
          <a:xfrm>
            <a:off x="2186065" y="2589708"/>
            <a:ext cx="432245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2.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411C590-D3F8-4D31-9D65-2BB699F2D3B2}"/>
              </a:ext>
            </a:extLst>
          </p:cNvPr>
          <p:cNvSpPr/>
          <p:nvPr/>
        </p:nvSpPr>
        <p:spPr>
          <a:xfrm>
            <a:off x="2818383" y="3167782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DT </a:t>
            </a: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소개  </a:t>
            </a:r>
            <a:r>
              <a:rPr lang="en-US" altLang="ko-KR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(UNITY)</a:t>
            </a:r>
            <a:endParaRPr lang="ko-KR" altLang="en-US" sz="2000" b="1" spc="-30" dirty="0">
              <a:solidFill>
                <a:srgbClr val="1C2C58"/>
              </a:solidFill>
              <a:cs typeface="Arial Unicode MS" panose="020B06040202020202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C82A7C-9DDB-4CA9-9F57-BD91CC7E29A7}"/>
              </a:ext>
            </a:extLst>
          </p:cNvPr>
          <p:cNvSpPr/>
          <p:nvPr/>
        </p:nvSpPr>
        <p:spPr>
          <a:xfrm>
            <a:off x="2537616" y="3667187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CD5A69-05E5-4E0D-955A-76DE61B90387}"/>
              </a:ext>
            </a:extLst>
          </p:cNvPr>
          <p:cNvSpPr/>
          <p:nvPr/>
        </p:nvSpPr>
        <p:spPr>
          <a:xfrm>
            <a:off x="2147800" y="3234233"/>
            <a:ext cx="470510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3.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8ADC51-698F-4BA6-86D7-6E7CFB84CFA9}"/>
              </a:ext>
            </a:extLst>
          </p:cNvPr>
          <p:cNvSpPr/>
          <p:nvPr/>
        </p:nvSpPr>
        <p:spPr>
          <a:xfrm>
            <a:off x="2822079" y="3797864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DT</a:t>
            </a: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기반 풍력발전기 성능 예지 모델링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2CF620-73AA-45E4-AE7A-AC0C612EA387}"/>
              </a:ext>
            </a:extLst>
          </p:cNvPr>
          <p:cNvSpPr/>
          <p:nvPr/>
        </p:nvSpPr>
        <p:spPr>
          <a:xfrm>
            <a:off x="2541312" y="4297269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0B3873B-D4E8-421F-B752-FF7828F9AFA1}"/>
              </a:ext>
            </a:extLst>
          </p:cNvPr>
          <p:cNvSpPr/>
          <p:nvPr/>
        </p:nvSpPr>
        <p:spPr>
          <a:xfrm>
            <a:off x="2143490" y="3864315"/>
            <a:ext cx="432245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4.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B8E3CC-2875-4E61-BE00-DA38E87FB49F}"/>
              </a:ext>
            </a:extLst>
          </p:cNvPr>
          <p:cNvSpPr/>
          <p:nvPr/>
        </p:nvSpPr>
        <p:spPr>
          <a:xfrm>
            <a:off x="2540114" y="3029640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5FBB5AB-4680-4016-A9F3-90E0427B43B9}"/>
              </a:ext>
            </a:extLst>
          </p:cNvPr>
          <p:cNvSpPr/>
          <p:nvPr/>
        </p:nvSpPr>
        <p:spPr>
          <a:xfrm>
            <a:off x="2822079" y="4437477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AI/</a:t>
            </a:r>
            <a:r>
              <a:rPr lang="en-US" altLang="ko-KR" sz="2400" b="1" spc="-30" dirty="0" err="1">
                <a:solidFill>
                  <a:srgbClr val="1C2C58"/>
                </a:solidFill>
                <a:cs typeface="Arial Unicode MS" panose="020B0604020202020204" pitchFamily="50" charset="-127"/>
              </a:rPr>
              <a:t>BigData</a:t>
            </a:r>
            <a:r>
              <a:rPr lang="en-US" altLang="ko-KR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 </a:t>
            </a: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모델 구현</a:t>
            </a:r>
            <a:endParaRPr lang="ko-KR" altLang="en-US" sz="2000" b="1" spc="-30" dirty="0">
              <a:solidFill>
                <a:srgbClr val="1C2C58"/>
              </a:solidFill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90E008-1822-40D3-A79D-579D02DFFB75}"/>
              </a:ext>
            </a:extLst>
          </p:cNvPr>
          <p:cNvSpPr/>
          <p:nvPr/>
        </p:nvSpPr>
        <p:spPr>
          <a:xfrm>
            <a:off x="2541312" y="4936882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A5582E-3900-4F19-992F-D3D1F18CA55F}"/>
              </a:ext>
            </a:extLst>
          </p:cNvPr>
          <p:cNvSpPr/>
          <p:nvPr/>
        </p:nvSpPr>
        <p:spPr>
          <a:xfrm>
            <a:off x="2143490" y="4503928"/>
            <a:ext cx="432245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5.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99BC5C-8A7A-4775-ABE0-B573E663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5BB807-54C5-B662-37A2-60357FA95302}"/>
              </a:ext>
            </a:extLst>
          </p:cNvPr>
          <p:cNvSpPr/>
          <p:nvPr/>
        </p:nvSpPr>
        <p:spPr>
          <a:xfrm>
            <a:off x="2823277" y="5059813"/>
            <a:ext cx="4150170" cy="523220"/>
          </a:xfrm>
          <a:prstGeom prst="rect">
            <a:avLst/>
          </a:prstGeom>
        </p:spPr>
        <p:txBody>
          <a:bodyPr wrap="none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spc="-30" dirty="0">
                <a:solidFill>
                  <a:srgbClr val="1C2C58"/>
                </a:solidFill>
                <a:cs typeface="Arial Unicode MS" panose="020B0604020202020204" pitchFamily="50" charset="-127"/>
              </a:rPr>
              <a:t>기대효과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BFE4A6-BA35-3A6B-5517-5E3AC53E55C6}"/>
              </a:ext>
            </a:extLst>
          </p:cNvPr>
          <p:cNvSpPr/>
          <p:nvPr/>
        </p:nvSpPr>
        <p:spPr>
          <a:xfrm>
            <a:off x="2542510" y="5559218"/>
            <a:ext cx="5220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07CEA6-EF47-035F-0171-9F820EE97745}"/>
              </a:ext>
            </a:extLst>
          </p:cNvPr>
          <p:cNvSpPr/>
          <p:nvPr/>
        </p:nvSpPr>
        <p:spPr>
          <a:xfrm>
            <a:off x="2144688" y="5126264"/>
            <a:ext cx="432245" cy="584775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3200" b="1" i="1" spc="-30" dirty="0">
                <a:solidFill>
                  <a:srgbClr val="FFFFFF">
                    <a:lumMod val="75000"/>
                  </a:srgbClr>
                </a:solidFill>
                <a:cs typeface="Arial Unicode MS" panose="020B0604020202020204" pitchFamily="50" charset="-127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306880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5794" y="229740"/>
            <a:ext cx="3081738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추진 개요</a:t>
            </a:r>
            <a:r>
              <a:rPr kumimoji="0" lang="en-US" altLang="ko-KR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24D7C2-B667-4013-8D85-C552109C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6829" y="6891742"/>
            <a:ext cx="2228850" cy="365125"/>
          </a:xfrm>
        </p:spPr>
        <p:txBody>
          <a:bodyPr/>
          <a:lstStyle/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1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</a:t>
            </a:r>
            <a:fld id="{0ADF66B2-6B9E-4B6D-B18A-D21198C4D9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107286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FF79BE-4D5E-5A75-381B-2290E3B67E94}"/>
              </a:ext>
            </a:extLst>
          </p:cNvPr>
          <p:cNvSpPr txBox="1"/>
          <p:nvPr/>
        </p:nvSpPr>
        <p:spPr>
          <a:xfrm>
            <a:off x="632520" y="785242"/>
            <a:ext cx="4282777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추진 배경 </a:t>
            </a:r>
            <a:r>
              <a:rPr lang="en-US" altLang="ko-KR" sz="1800" b="1" spc="-90" dirty="0">
                <a:solidFill>
                  <a:srgbClr val="0000CC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17FB-D842-9378-F9CF-5AC53CCDF078}"/>
              </a:ext>
            </a:extLst>
          </p:cNvPr>
          <p:cNvSpPr txBox="1"/>
          <p:nvPr/>
        </p:nvSpPr>
        <p:spPr>
          <a:xfrm>
            <a:off x="848544" y="3958791"/>
            <a:ext cx="3600400" cy="1059797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600" b="1" spc="-90" dirty="0"/>
              <a:t> </a:t>
            </a:r>
            <a:r>
              <a:rPr lang="en-US" altLang="ko-KR" sz="1600" b="1" spc="-90" dirty="0"/>
              <a:t>1) </a:t>
            </a:r>
            <a:r>
              <a:rPr lang="ko-KR" altLang="en-US" sz="1600" b="1" spc="-90" dirty="0"/>
              <a:t>추진 일정 </a:t>
            </a:r>
            <a:r>
              <a:rPr lang="en-US" altLang="ko-KR" sz="1600" b="1" spc="-90" dirty="0"/>
              <a:t>: 24.09.23 ~ 11.03 (6</a:t>
            </a:r>
            <a:r>
              <a:rPr lang="ko-KR" altLang="en-US" sz="1600" b="1" spc="-90" dirty="0"/>
              <a:t>주</a:t>
            </a:r>
            <a:r>
              <a:rPr lang="en-US" altLang="ko-KR" sz="1600" b="1" spc="-90" dirty="0"/>
              <a:t>)</a:t>
            </a: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600" b="1" spc="-90" dirty="0"/>
              <a:t> 2) </a:t>
            </a:r>
            <a:r>
              <a:rPr lang="ko-KR" altLang="en-US" sz="1600" b="1" spc="-90" dirty="0"/>
              <a:t>참여자 역할</a:t>
            </a:r>
            <a:endParaRPr lang="en-US" altLang="ko-KR" sz="1600" b="1" spc="-9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2B929-8FBA-D2DC-71B4-A850BBCD772C}"/>
              </a:ext>
            </a:extLst>
          </p:cNvPr>
          <p:cNvSpPr txBox="1"/>
          <p:nvPr/>
        </p:nvSpPr>
        <p:spPr>
          <a:xfrm>
            <a:off x="629407" y="3717032"/>
            <a:ext cx="4282777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추진 현황</a:t>
            </a:r>
            <a:endParaRPr lang="en-US" altLang="ko-KR" sz="1800" b="1" spc="-90" dirty="0">
              <a:solidFill>
                <a:srgbClr val="0000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7357B-5591-52E7-68E6-4CED5640C1F2}"/>
              </a:ext>
            </a:extLst>
          </p:cNvPr>
          <p:cNvSpPr txBox="1"/>
          <p:nvPr/>
        </p:nvSpPr>
        <p:spPr>
          <a:xfrm>
            <a:off x="673393" y="1194889"/>
            <a:ext cx="9001000" cy="2522143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600" b="1" spc="-90" dirty="0"/>
              <a:t> </a:t>
            </a:r>
            <a:r>
              <a:rPr lang="en-US" altLang="ko-KR" sz="1600" b="1" spc="-90" dirty="0"/>
              <a:t>- </a:t>
            </a:r>
            <a:r>
              <a:rPr lang="ko-KR" altLang="en-US" sz="1600" b="1" spc="-90" dirty="0"/>
              <a:t>최근</a:t>
            </a:r>
            <a:r>
              <a:rPr lang="en-US" altLang="ko-KR" sz="1600" b="1" spc="-90" dirty="0"/>
              <a:t>, </a:t>
            </a:r>
            <a:r>
              <a:rPr lang="ko-KR" altLang="en-US" sz="1600" b="1" spc="-90" dirty="0"/>
              <a:t>기후 변화와 에너지 문제 해결을 위해 다양한 신재생 에너지 활용이 급격히 증가함</a:t>
            </a:r>
            <a:r>
              <a:rPr lang="en-US" altLang="ko-KR" sz="1600" b="1" spc="-90" dirty="0"/>
              <a:t> </a:t>
            </a: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600" b="1" spc="-90" dirty="0"/>
              <a:t> </a:t>
            </a: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600" b="1" spc="-90" dirty="0"/>
              <a:t> </a:t>
            </a:r>
            <a:r>
              <a:rPr lang="en-US" altLang="ko-KR" sz="1600" b="1" spc="-90" dirty="0"/>
              <a:t>- </a:t>
            </a:r>
            <a:r>
              <a:rPr lang="ko-KR" altLang="en-US" sz="1600" b="1" spc="-90" dirty="0"/>
              <a:t>그 중</a:t>
            </a:r>
            <a:r>
              <a:rPr lang="en-US" altLang="ko-KR" sz="1600" b="1" spc="-90" dirty="0"/>
              <a:t>, </a:t>
            </a:r>
            <a:r>
              <a:rPr lang="ko-KR" altLang="en-US" sz="1600" b="1" spc="-90" dirty="0"/>
              <a:t>풍력발전은  전기 에너지 변환 효율이 </a:t>
            </a:r>
            <a:r>
              <a:rPr lang="en-US" altLang="ko-KR" sz="1600" b="1" spc="-90" dirty="0"/>
              <a:t>20~40%</a:t>
            </a:r>
            <a:r>
              <a:rPr lang="ko-KR" altLang="en-US" sz="1600" b="1" spc="-90" dirty="0"/>
              <a:t>로 고효율로 태양광</a:t>
            </a:r>
            <a:r>
              <a:rPr lang="en-US" altLang="ko-KR" sz="1600" b="1" spc="-90" dirty="0"/>
              <a:t>(20%)</a:t>
            </a:r>
            <a:r>
              <a:rPr lang="ko-KR" altLang="en-US" sz="1600" b="1" spc="-90" dirty="0"/>
              <a:t>보다 유리하고</a:t>
            </a:r>
            <a:endParaRPr lang="en-US" altLang="ko-KR" sz="1600" b="1" spc="-90" dirty="0"/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600" b="1" spc="-90" dirty="0"/>
              <a:t>   </a:t>
            </a:r>
            <a:r>
              <a:rPr lang="ko-KR" altLang="en-US" sz="1600" b="1" spc="-90" dirty="0"/>
              <a:t>야간에도 바람이 존재하면 발전이 가능하여 각광을 받고 있음  </a:t>
            </a:r>
            <a:endParaRPr lang="en-US" altLang="ko-KR" sz="1600" b="1" spc="-90" dirty="0"/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ko-KR" sz="1600" b="1" spc="-90" dirty="0"/>
          </a:p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1600" b="1" spc="-90" dirty="0"/>
              <a:t>- </a:t>
            </a:r>
            <a:r>
              <a:rPr lang="ko-KR" altLang="en-US" sz="1600" b="1" spc="-90" dirty="0"/>
              <a:t>하지만</a:t>
            </a:r>
            <a:r>
              <a:rPr lang="en-US" altLang="ko-KR" sz="1600" b="1" spc="-90" dirty="0"/>
              <a:t>, </a:t>
            </a:r>
            <a:r>
              <a:rPr lang="ko-KR" altLang="en-US" sz="1600" b="1" spc="-90" dirty="0"/>
              <a:t>환경적인 </a:t>
            </a:r>
            <a:r>
              <a:rPr lang="ko-KR" altLang="en-US" sz="1600" b="1" spc="-90" dirty="0" err="1"/>
              <a:t>영향떄문에</a:t>
            </a:r>
            <a:r>
              <a:rPr lang="ko-KR" altLang="en-US" sz="1600" b="1" spc="-90" dirty="0"/>
              <a:t>  유지보수가 어려운 설치 위치로 잦은 발전 정지로 경제적 손실 초래</a:t>
            </a:r>
            <a:endParaRPr lang="en-US" altLang="ko-KR" sz="1600" b="1" spc="-90" dirty="0"/>
          </a:p>
          <a:p>
            <a:pPr defTabSz="914400">
              <a:spcAft>
                <a:spcPts val="0"/>
              </a:spcAft>
              <a:buFontTx/>
              <a:buChar char="-"/>
            </a:pPr>
            <a:endParaRPr lang="en-US" altLang="ko-KR" sz="1600" b="1" spc="-90" dirty="0"/>
          </a:p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1600" b="1" spc="-90" dirty="0"/>
              <a:t>- </a:t>
            </a:r>
            <a:r>
              <a:rPr lang="ko-KR" altLang="en-US" sz="1600" b="1" spc="-90" dirty="0"/>
              <a:t>이를 해결하기 위해</a:t>
            </a:r>
            <a:r>
              <a:rPr lang="en-US" altLang="ko-KR" sz="1600" b="1" spc="-90" dirty="0"/>
              <a:t>, </a:t>
            </a:r>
            <a:r>
              <a:rPr lang="ko-KR" altLang="en-US" sz="1600" b="1" spc="-90" dirty="0"/>
              <a:t>디지털 트윈 기반의 풍력 발전기 성능 예측 모델을 구현하여</a:t>
            </a:r>
            <a:r>
              <a:rPr lang="en-US" altLang="ko-KR" sz="1600" b="1" spc="-90" dirty="0"/>
              <a:t> </a:t>
            </a:r>
            <a:r>
              <a:rPr lang="ko-KR" altLang="en-US" sz="1600" b="1" spc="-90" dirty="0"/>
              <a:t>예방 정비를 강화하여</a:t>
            </a:r>
            <a:endParaRPr lang="en-US" altLang="ko-KR" sz="1600" b="1" spc="-90" dirty="0"/>
          </a:p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1600" b="1" spc="-90" dirty="0"/>
              <a:t>  </a:t>
            </a:r>
            <a:r>
              <a:rPr lang="ko-KR" altLang="en-US" sz="1600" b="1" spc="-90" dirty="0"/>
              <a:t>안정적인 발전 환경 지원하고자 함    </a:t>
            </a:r>
            <a:endParaRPr lang="en-US" altLang="ko-KR" sz="1600" b="1" spc="-90" dirty="0"/>
          </a:p>
        </p:txBody>
      </p:sp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894E20E5-2ACD-50E1-6756-DBE1E49A2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904509"/>
              </p:ext>
            </p:extLst>
          </p:nvPr>
        </p:nvGraphicFramePr>
        <p:xfrm>
          <a:off x="2648744" y="4653136"/>
          <a:ext cx="5832648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4202640335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615353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834749294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일정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485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시스템 설계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9.23~10.06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011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모델링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임수연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10.07~10.13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64880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Bigdata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모델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유현성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10.14~10.26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7609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산출물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정영호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이대희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9.23~11.03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883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발표자료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All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10.21~11.03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95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5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2954-00BC-D31E-9651-E40CEB27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DE065-8499-BDA3-5719-9D2DD5800C5B}"/>
              </a:ext>
            </a:extLst>
          </p:cNvPr>
          <p:cNvSpPr txBox="1"/>
          <p:nvPr/>
        </p:nvSpPr>
        <p:spPr>
          <a:xfrm>
            <a:off x="705794" y="229740"/>
            <a:ext cx="3081738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ko-KR" altLang="en-US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풍력 발전기 </a:t>
            </a:r>
            <a:r>
              <a:rPr kumimoji="0" lang="en-US" altLang="ko-KR" sz="2000" b="1" i="0" u="none" strike="noStrike" kern="1200" cap="none" spc="-90" normalizeH="0" baseline="0" noProof="0" dirty="0">
                <a:ln w="12700">
                  <a:noFill/>
                  <a:beve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8B220D-3F9C-1109-0603-8F732D210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1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      </a:t>
            </a:r>
            <a:fld id="{0ADF66B2-6B9E-4B6D-B18A-D21198C4D96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107286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46FDD-9D39-214A-5323-2CDA2A14CD28}"/>
              </a:ext>
            </a:extLst>
          </p:cNvPr>
          <p:cNvSpPr txBox="1"/>
          <p:nvPr/>
        </p:nvSpPr>
        <p:spPr>
          <a:xfrm>
            <a:off x="531002" y="836712"/>
            <a:ext cx="1715661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주요 특성</a:t>
            </a:r>
            <a:endParaRPr lang="en-US" altLang="ko-KR" sz="1800" b="1" spc="-90" dirty="0">
              <a:solidFill>
                <a:srgbClr val="0000C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0CDC4-F51C-AE67-978E-328B431A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8" t="27126" r="43470" b="47781"/>
          <a:stretch/>
        </p:blipFill>
        <p:spPr>
          <a:xfrm>
            <a:off x="3215438" y="1674393"/>
            <a:ext cx="3247643" cy="1808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CD6A5-4BB6-ACA5-9869-D5B80D8B6593}"/>
              </a:ext>
            </a:extLst>
          </p:cNvPr>
          <p:cNvSpPr txBox="1"/>
          <p:nvPr/>
        </p:nvSpPr>
        <p:spPr>
          <a:xfrm>
            <a:off x="848544" y="4632042"/>
            <a:ext cx="1715661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주요 이슈</a:t>
            </a:r>
            <a:endParaRPr lang="en-US" altLang="ko-KR" sz="1800" b="1" spc="-90" dirty="0">
              <a:solidFill>
                <a:srgbClr val="0000CC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452218-D741-9B6F-30D6-1856AD985C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73" t="29530" r="55088" b="28193"/>
          <a:stretch/>
        </p:blipFill>
        <p:spPr>
          <a:xfrm>
            <a:off x="927994" y="1666080"/>
            <a:ext cx="1945482" cy="2652323"/>
          </a:xfrm>
          <a:prstGeom prst="rect">
            <a:avLst/>
          </a:prstGeom>
        </p:spPr>
      </p:pic>
      <p:sp>
        <p:nvSpPr>
          <p:cNvPr id="13" name="Text Box 30">
            <a:extLst>
              <a:ext uri="{FF2B5EF4-FFF2-40B4-BE49-F238E27FC236}">
                <a16:creationId xmlns:a16="http://schemas.microsoft.com/office/drawing/2014/main" id="{02FCE48D-6695-EA13-12A5-BD2ADD77F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6103" y="1779569"/>
            <a:ext cx="2316787" cy="1361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☞ 풍력발전기 출력</a:t>
            </a:r>
            <a:endParaRPr lang="en-US" altLang="ko-KR" sz="16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</a:rPr>
              <a:t>■ 풍속의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</a:rPr>
              <a:t>3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</a:rPr>
              <a:t>제곱에 비례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     . 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5m/s 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출력 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125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     . 6m/s 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출력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216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  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>
                    <a:lumMod val="7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ヒラギノ角ゴ Pro W3"/>
              </a:rPr>
              <a:t>■ 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공기밀도와 날개의</a:t>
            </a:r>
            <a:endParaRPr lang="en-US" altLang="ko-KR" sz="12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  <a:sym typeface="Wingdings" panose="05000000000000000000" pitchFamily="2" charset="2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       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회전 면적 크기에 비례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  <a:sym typeface="Wingdings" panose="05000000000000000000" pitchFamily="2" charset="2"/>
              </a:rPr>
              <a:t> 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rgbClr val="333399">
                  <a:lumMod val="75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ヒラギノ角ゴ Pro W3"/>
            </a:endParaRPr>
          </a:p>
        </p:txBody>
      </p:sp>
      <p:sp>
        <p:nvSpPr>
          <p:cNvPr id="14" name="Text Box 30">
            <a:extLst>
              <a:ext uri="{FF2B5EF4-FFF2-40B4-BE49-F238E27FC236}">
                <a16:creationId xmlns:a16="http://schemas.microsoft.com/office/drawing/2014/main" id="{EDD5728E-4532-5A9B-5BA0-E3F1376BA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336" y="5179452"/>
            <a:ext cx="7962112" cy="61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● 풍력발전기는 특성 上</a:t>
            </a:r>
            <a:r>
              <a:rPr lang="en-US" altLang="ko-KR" sz="16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, </a:t>
            </a:r>
            <a:r>
              <a:rPr lang="ko-KR" altLang="en-US" sz="16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산꼭대기나 해상에 설치되어 유지보수가 곤란함</a:t>
            </a:r>
            <a:endParaRPr lang="en-US" altLang="ko-KR" sz="16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● 주요 부품의 갑작스런 고장은 유지보수 비용 및 발전 정지로 경제적 손실 초래</a:t>
            </a:r>
            <a:endParaRPr lang="en-US" altLang="ko-KR" sz="16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ECCC478A-CA6C-404C-C433-272776C51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1982" y="1236869"/>
            <a:ext cx="3582036" cy="34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u="sng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● 풍력발전의 전기에너지 생성 원리</a:t>
            </a:r>
            <a:endParaRPr lang="en-US" altLang="ko-KR" sz="1600" b="1" u="sng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</p:txBody>
      </p:sp>
      <p:sp>
        <p:nvSpPr>
          <p:cNvPr id="17" name="Text Box 30">
            <a:extLst>
              <a:ext uri="{FF2B5EF4-FFF2-40B4-BE49-F238E27FC236}">
                <a16:creationId xmlns:a16="http://schemas.microsoft.com/office/drawing/2014/main" id="{12621C73-F59B-4AFF-A3E4-7D9F3D32A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94" y="1275989"/>
            <a:ext cx="2088233" cy="34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u="sng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● 풍력발전기 구조</a:t>
            </a:r>
            <a:endParaRPr lang="en-US" altLang="ko-KR" sz="1600" b="1" u="sng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</p:txBody>
      </p:sp>
      <p:sp>
        <p:nvSpPr>
          <p:cNvPr id="18" name="Text Box 30">
            <a:extLst>
              <a:ext uri="{FF2B5EF4-FFF2-40B4-BE49-F238E27FC236}">
                <a16:creationId xmlns:a16="http://schemas.microsoft.com/office/drawing/2014/main" id="{3CBBB781-E3B6-DDA0-CF59-E66EA26C5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310" y="3579769"/>
            <a:ext cx="4848515" cy="684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블레이드를 통해 바람 에너지가 회전에너지로 전환됨</a:t>
            </a:r>
            <a:endParaRPr lang="en-US" altLang="ko-KR" sz="12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228600" marR="0" lvl="0" indent="-22860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기어박스를 거쳐 저속 회전에너지가 고속 회전에너지로 증폭됨</a:t>
            </a:r>
            <a:endParaRPr lang="en-US" altLang="ko-KR" sz="12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  <a:p>
            <a:pPr marL="228600" marR="0" lvl="0" indent="-22860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고속 회전에너지가 발전기를 통해 전기 에너지로 변환됨</a:t>
            </a:r>
            <a:endParaRPr lang="en-US" altLang="ko-KR" sz="1200" b="1" kern="0" dirty="0">
              <a:solidFill>
                <a:srgbClr val="333399">
                  <a:lumMod val="75000"/>
                </a:srgbClr>
              </a:solidFill>
              <a:latin typeface="맑은 고딕" pitchFamily="50" charset="-127"/>
              <a:ea typeface="맑은 고딕" pitchFamily="50" charset="-127"/>
              <a:cs typeface="ヒラギノ角ゴ Pro W3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38F2BB-19B4-0785-6EE0-99B121ED8C4F}"/>
              </a:ext>
            </a:extLst>
          </p:cNvPr>
          <p:cNvSpPr/>
          <p:nvPr/>
        </p:nvSpPr>
        <p:spPr>
          <a:xfrm>
            <a:off x="3787532" y="4439123"/>
            <a:ext cx="661412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>
                <a:latin typeface="맑은 고딕" pitchFamily="50" charset="-127"/>
                <a:ea typeface="맑은 고딕" pitchFamily="50" charset="-127"/>
                <a:cs typeface="Arial" charset="0"/>
              </a:rPr>
              <a:t>바람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5AAD9C-4182-CA90-79D0-2FC646E43AF7}"/>
              </a:ext>
            </a:extLst>
          </p:cNvPr>
          <p:cNvSpPr/>
          <p:nvPr/>
        </p:nvSpPr>
        <p:spPr>
          <a:xfrm>
            <a:off x="7397114" y="4433914"/>
            <a:ext cx="796246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발전기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cxnSp>
        <p:nvCxnSpPr>
          <p:cNvPr id="24" name="Shape 81">
            <a:extLst>
              <a:ext uri="{FF2B5EF4-FFF2-40B4-BE49-F238E27FC236}">
                <a16:creationId xmlns:a16="http://schemas.microsoft.com/office/drawing/2014/main" id="{41D1790D-875E-04A2-375B-042551B6A6F5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 bwMode="auto">
          <a:xfrm flipV="1">
            <a:off x="4448944" y="4578386"/>
            <a:ext cx="2948170" cy="5209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15BDDD-E373-77E4-A299-A709B34B4D78}"/>
              </a:ext>
            </a:extLst>
          </p:cNvPr>
          <p:cNvSpPr/>
          <p:nvPr/>
        </p:nvSpPr>
        <p:spPr>
          <a:xfrm>
            <a:off x="4939660" y="4433914"/>
            <a:ext cx="661412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>
                <a:latin typeface="맑은 고딕" pitchFamily="50" charset="-127"/>
                <a:ea typeface="맑은 고딕" pitchFamily="50" charset="-127"/>
                <a:cs typeface="Arial" charset="0"/>
              </a:rPr>
              <a:t>풍차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461AF5-A44A-DBA7-9B7D-AFECD132AB80}"/>
              </a:ext>
            </a:extLst>
          </p:cNvPr>
          <p:cNvSpPr/>
          <p:nvPr/>
        </p:nvSpPr>
        <p:spPr>
          <a:xfrm>
            <a:off x="6100970" y="4448117"/>
            <a:ext cx="796246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>
                <a:latin typeface="맑은 고딕" pitchFamily="50" charset="-127"/>
                <a:ea typeface="맑은 고딕" pitchFamily="50" charset="-127"/>
                <a:cs typeface="Arial" charset="0"/>
              </a:rPr>
              <a:t>동력 </a:t>
            </a:r>
            <a:r>
              <a:rPr lang="ko-KR" altLang="en-US" sz="1100" b="1" dirty="0" err="1">
                <a:latin typeface="맑은 고딕" pitchFamily="50" charset="-127"/>
                <a:ea typeface="맑은 고딕" pitchFamily="50" charset="-127"/>
                <a:cs typeface="Arial" charset="0"/>
              </a:rPr>
              <a:t>전달기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27" name="TextBox 59">
            <a:extLst>
              <a:ext uri="{FF2B5EF4-FFF2-40B4-BE49-F238E27FC236}">
                <a16:creationId xmlns:a16="http://schemas.microsoft.com/office/drawing/2014/main" id="{76F1732A-B799-4106-F72D-2FB6B94F6C27}"/>
              </a:ext>
            </a:extLst>
          </p:cNvPr>
          <p:cNvSpPr txBox="1"/>
          <p:nvPr/>
        </p:nvSpPr>
        <p:spPr>
          <a:xfrm>
            <a:off x="1058305" y="5884032"/>
            <a:ext cx="8791239" cy="4252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tabLst>
                <a:tab pos="1887538" algn="l"/>
              </a:tabLst>
            </a:pPr>
            <a:r>
              <a:rPr lang="en-US" altLang="ko-KR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☞ </a:t>
            </a:r>
            <a:r>
              <a:rPr lang="en-US" altLang="ko-KR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Smart</a:t>
            </a:r>
            <a:r>
              <a:rPr lang="ko-KR" altLang="en-US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발전 설비</a:t>
            </a:r>
            <a:r>
              <a:rPr lang="en-US" altLang="ko-KR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O&amp;M</a:t>
            </a:r>
            <a:r>
              <a:rPr lang="ko-KR" altLang="en-US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위한 </a:t>
            </a:r>
            <a:r>
              <a:rPr lang="en-US" altLang="ko-KR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Digital Twin </a:t>
            </a:r>
            <a:r>
              <a:rPr lang="ko-KR" altLang="en-US" sz="20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기반 고장 예지 구축 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D3958C40-4882-D949-F7E5-5E385A525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660" y="3268332"/>
            <a:ext cx="4006714" cy="27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※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에너지 변환 효율 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: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풍력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(20~40%), </a:t>
            </a:r>
            <a:r>
              <a:rPr lang="ko-KR" altLang="en-US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태양광</a:t>
            </a:r>
            <a:r>
              <a:rPr lang="en-US" altLang="ko-KR" sz="1200" b="1" kern="0" dirty="0">
                <a:solidFill>
                  <a:srgbClr val="333399">
                    <a:lumMod val="75000"/>
                  </a:srgbClr>
                </a:solidFill>
                <a:latin typeface="맑은 고딕" pitchFamily="50" charset="-127"/>
                <a:ea typeface="맑은 고딕" pitchFamily="50" charset="-127"/>
                <a:cs typeface="ヒラギノ角ゴ Pro W3"/>
              </a:rPr>
              <a:t>(20%)</a:t>
            </a:r>
          </a:p>
        </p:txBody>
      </p:sp>
    </p:spTree>
    <p:extLst>
      <p:ext uri="{BB962C8B-B14F-4D97-AF65-F5344CB8AC3E}">
        <p14:creationId xmlns:p14="http://schemas.microsoft.com/office/powerpoint/2010/main" val="366283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61A563-F050-4F80-878E-44B8FB547F01}"/>
              </a:ext>
            </a:extLst>
          </p:cNvPr>
          <p:cNvSpPr txBox="1"/>
          <p:nvPr/>
        </p:nvSpPr>
        <p:spPr>
          <a:xfrm>
            <a:off x="686778" y="908720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디지털 트윈</a:t>
            </a:r>
            <a:r>
              <a:rPr lang="en-US" altLang="ko-KR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(Digital Twin)</a:t>
            </a: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64433-A72E-4C90-A17D-7189F3B73D55}"/>
              </a:ext>
            </a:extLst>
          </p:cNvPr>
          <p:cNvSpPr txBox="1"/>
          <p:nvPr/>
        </p:nvSpPr>
        <p:spPr>
          <a:xfrm>
            <a:off x="632520" y="1340768"/>
            <a:ext cx="590465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물리적 세계와 동일하게 가상 세계에 디지털 쌍둥이를 만드는 것</a:t>
            </a:r>
            <a:r>
              <a:rPr lang="en-US" altLang="ko-KR" sz="1800" b="1" spc="-90" dirty="0">
                <a:solidFill>
                  <a:srgbClr val="0000CC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F7CED-2E8B-43A1-B2E5-60F62E31A27E}"/>
              </a:ext>
            </a:extLst>
          </p:cNvPr>
          <p:cNvSpPr txBox="1"/>
          <p:nvPr/>
        </p:nvSpPr>
        <p:spPr>
          <a:xfrm>
            <a:off x="776536" y="1700808"/>
            <a:ext cx="9001000" cy="721646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600" b="1" spc="-90" dirty="0"/>
              <a:t> </a:t>
            </a:r>
            <a:r>
              <a:rPr lang="en-US" altLang="ko-KR" sz="1600" b="1" spc="-90" dirty="0"/>
              <a:t>- </a:t>
            </a:r>
            <a:r>
              <a:rPr lang="ko-KR" altLang="en-US" sz="1600" b="1" spc="-90" dirty="0"/>
              <a:t>센서에서 아날로그 데이터를 수집하여 보내면 내부 모델이 분석하여 실시간 피드백 </a:t>
            </a:r>
            <a:r>
              <a:rPr lang="en-US" altLang="ko-KR" sz="1600" b="1" spc="-90" dirty="0"/>
              <a:t>(</a:t>
            </a:r>
            <a:r>
              <a:rPr lang="ko-KR" altLang="en-US" sz="1600" b="1" spc="-90" dirty="0"/>
              <a:t>동적 모델</a:t>
            </a:r>
            <a:r>
              <a:rPr lang="en-US" altLang="ko-KR" sz="1600" b="1" spc="-90" dirty="0"/>
              <a:t>)</a:t>
            </a: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600" b="1" spc="-90" dirty="0"/>
              <a:t> - </a:t>
            </a:r>
            <a:r>
              <a:rPr lang="ko-KR" altLang="en-US" sz="1600" b="1" spc="-90" dirty="0"/>
              <a:t>현실과 상호작용</a:t>
            </a:r>
            <a:r>
              <a:rPr lang="en-US" altLang="ko-KR" sz="1600" b="1" spc="-90" dirty="0"/>
              <a:t>, </a:t>
            </a:r>
            <a:r>
              <a:rPr lang="ko-KR" altLang="en-US" sz="1600" b="1" spc="-90" dirty="0"/>
              <a:t>가상과 현실이 통신</a:t>
            </a:r>
            <a:r>
              <a:rPr lang="en-US" altLang="ko-KR" sz="1600" b="1" spc="-90" dirty="0"/>
              <a:t>(</a:t>
            </a:r>
            <a:r>
              <a:rPr lang="ko-KR" altLang="en-US" sz="1600" b="1" spc="-90" dirty="0"/>
              <a:t>소통</a:t>
            </a:r>
            <a:r>
              <a:rPr lang="en-US" altLang="ko-KR" sz="1600" b="1" spc="-9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AF3444-3559-46D6-9118-360240C5690A}"/>
              </a:ext>
            </a:extLst>
          </p:cNvPr>
          <p:cNvSpPr txBox="1"/>
          <p:nvPr/>
        </p:nvSpPr>
        <p:spPr>
          <a:xfrm>
            <a:off x="920552" y="5594609"/>
            <a:ext cx="4076070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</a:t>
            </a:r>
            <a:r>
              <a:rPr lang="en-US" altLang="ko-KR" sz="1800" b="1" spc="-90" dirty="0">
                <a:solidFill>
                  <a:srgbClr val="0000CC"/>
                </a:solidFill>
              </a:rPr>
              <a:t>AR(Augmented Reality) : </a:t>
            </a:r>
            <a:r>
              <a:rPr lang="ko-KR" altLang="en-US" sz="1800" b="1" spc="-90" dirty="0">
                <a:solidFill>
                  <a:srgbClr val="0000CC"/>
                </a:solidFill>
              </a:rPr>
              <a:t>증강현실</a:t>
            </a:r>
            <a:endParaRPr lang="en-US" altLang="ko-KR" sz="1800" b="1" spc="-90" dirty="0">
              <a:solidFill>
                <a:srgbClr val="0000CC"/>
              </a:solidFill>
            </a:endParaRP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800" b="1" spc="-90" dirty="0">
                <a:solidFill>
                  <a:srgbClr val="0000CC"/>
                </a:solidFill>
              </a:rPr>
              <a:t>  </a:t>
            </a:r>
            <a:r>
              <a:rPr lang="en-US" altLang="ko-KR" sz="1800" b="1" spc="-90" dirty="0">
                <a:sym typeface="Wingdings" panose="05000000000000000000" pitchFamily="2" charset="2"/>
              </a:rPr>
              <a:t> </a:t>
            </a:r>
            <a:r>
              <a:rPr lang="ko-KR" altLang="en-US" sz="1800" b="1" spc="-90" dirty="0">
                <a:sym typeface="Wingdings" panose="05000000000000000000" pitchFamily="2" charset="2"/>
              </a:rPr>
              <a:t>헛것이 보인다</a:t>
            </a:r>
            <a:endParaRPr lang="en-US" altLang="ko-KR" sz="1800" b="1" spc="-9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33DDEC6-7EFF-46BF-B035-B3F1B00A217B}"/>
              </a:ext>
            </a:extLst>
          </p:cNvPr>
          <p:cNvGrpSpPr/>
          <p:nvPr/>
        </p:nvGrpSpPr>
        <p:grpSpPr>
          <a:xfrm>
            <a:off x="1280592" y="2708920"/>
            <a:ext cx="7416824" cy="2637495"/>
            <a:chOff x="2360712" y="2564904"/>
            <a:chExt cx="5835985" cy="263749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0898E5-8E0E-4075-83F0-6CAD659F8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631" t="20093" r="9582" b="45974"/>
            <a:stretch/>
          </p:blipFill>
          <p:spPr>
            <a:xfrm>
              <a:off x="2360712" y="2564904"/>
              <a:ext cx="5835985" cy="2637495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D7DE38-391F-4F67-8DA4-9EBFAB21DA1D}"/>
                </a:ext>
              </a:extLst>
            </p:cNvPr>
            <p:cNvSpPr/>
            <p:nvPr/>
          </p:nvSpPr>
          <p:spPr bwMode="auto">
            <a:xfrm>
              <a:off x="3114240" y="2744242"/>
              <a:ext cx="535663" cy="396044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lang="ko-KR" altLang="en-US" sz="1100" b="1">
                  <a:latin typeface="맑은 고딕" pitchFamily="50" charset="-127"/>
                  <a:ea typeface="맑은 고딕" pitchFamily="50" charset="-127"/>
                  <a:cs typeface="Arial" charset="0"/>
                </a:rPr>
                <a:t>풍량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FFAD04E-A0C0-42AF-B921-6D195B6A4C76}"/>
                </a:ext>
              </a:extLst>
            </p:cNvPr>
            <p:cNvSpPr/>
            <p:nvPr/>
          </p:nvSpPr>
          <p:spPr bwMode="auto">
            <a:xfrm>
              <a:off x="4323833" y="2990175"/>
              <a:ext cx="535663" cy="396044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lang="ko-KR" altLang="en-US" sz="1100" b="1">
                  <a:latin typeface="맑은 고딕" pitchFamily="50" charset="-127"/>
                  <a:ea typeface="맑은 고딕" pitchFamily="50" charset="-127"/>
                  <a:cs typeface="Arial" charset="0"/>
                </a:rPr>
                <a:t>풍속</a:t>
              </a:r>
              <a:endPara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endParaRPr>
            </a:p>
          </p:txBody>
        </p:sp>
        <p:sp>
          <p:nvSpPr>
            <p:cNvPr id="15" name="아래쪽 화살표 31">
              <a:extLst>
                <a:ext uri="{FF2B5EF4-FFF2-40B4-BE49-F238E27FC236}">
                  <a16:creationId xmlns:a16="http://schemas.microsoft.com/office/drawing/2014/main" id="{235486A8-A07F-46E5-AA94-491E12255DD0}"/>
                </a:ext>
              </a:extLst>
            </p:cNvPr>
            <p:cNvSpPr/>
            <p:nvPr/>
          </p:nvSpPr>
          <p:spPr>
            <a:xfrm rot="16200000">
              <a:off x="5088411" y="2749844"/>
              <a:ext cx="283004" cy="464924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6" name="Rectangle 54">
              <a:extLst>
                <a:ext uri="{FF2B5EF4-FFF2-40B4-BE49-F238E27FC236}">
                  <a16:creationId xmlns:a16="http://schemas.microsoft.com/office/drawing/2014/main" id="{8477A4B8-8ED0-4BF5-8C93-A06DD4F2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697" y="2597773"/>
              <a:ext cx="656250" cy="309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Data</a:t>
              </a:r>
            </a:p>
          </p:txBody>
        </p:sp>
        <p:sp>
          <p:nvSpPr>
            <p:cNvPr id="41" name="아래쪽 화살표 31">
              <a:extLst>
                <a:ext uri="{FF2B5EF4-FFF2-40B4-BE49-F238E27FC236}">
                  <a16:creationId xmlns:a16="http://schemas.microsoft.com/office/drawing/2014/main" id="{15FBCDFD-3C2F-4C26-BDBD-0CD83222E0EC}"/>
                </a:ext>
              </a:extLst>
            </p:cNvPr>
            <p:cNvSpPr/>
            <p:nvPr/>
          </p:nvSpPr>
          <p:spPr>
            <a:xfrm rot="5400000" flipH="1">
              <a:off x="5088411" y="4693849"/>
              <a:ext cx="283004" cy="464924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2" name="Rectangle 54">
              <a:extLst>
                <a:ext uri="{FF2B5EF4-FFF2-40B4-BE49-F238E27FC236}">
                  <a16:creationId xmlns:a16="http://schemas.microsoft.com/office/drawing/2014/main" id="{EF23E872-B570-4402-9B6D-569895AF7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479" y="4541778"/>
              <a:ext cx="1376330" cy="289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Information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90D071-04DD-417E-9E94-A5F6852651F1}"/>
                </a:ext>
              </a:extLst>
            </p:cNvPr>
            <p:cNvSpPr/>
            <p:nvPr/>
          </p:nvSpPr>
          <p:spPr>
            <a:xfrm>
              <a:off x="7059995" y="2999450"/>
              <a:ext cx="743663" cy="408759"/>
            </a:xfrm>
            <a:prstGeom prst="ellipse">
              <a:avLst/>
            </a:prstGeom>
            <a:solidFill>
              <a:srgbClr val="3333FF"/>
            </a:solidFill>
            <a:ln>
              <a:solidFill>
                <a:sysClr val="window" lastClr="FFFFFF">
                  <a:lumMod val="75000"/>
                </a:sysClr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발전량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543F3C2-65FB-4FBB-AF1F-121A87978C01}"/>
                </a:ext>
              </a:extLst>
            </p:cNvPr>
            <p:cNvSpPr/>
            <p:nvPr/>
          </p:nvSpPr>
          <p:spPr>
            <a:xfrm>
              <a:off x="5689399" y="4372352"/>
              <a:ext cx="743663" cy="408759"/>
            </a:xfrm>
            <a:prstGeom prst="ellipse">
              <a:avLst/>
            </a:prstGeom>
            <a:solidFill>
              <a:srgbClr val="3333FF"/>
            </a:solidFill>
            <a:ln>
              <a:solidFill>
                <a:sysClr val="window" lastClr="FFFFFF">
                  <a:lumMod val="75000"/>
                </a:sysClr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회전속도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D1BFD33-1569-4775-93EC-8975574C9C83}"/>
                </a:ext>
              </a:extLst>
            </p:cNvPr>
            <p:cNvSpPr/>
            <p:nvPr/>
          </p:nvSpPr>
          <p:spPr>
            <a:xfrm>
              <a:off x="7110799" y="4351227"/>
              <a:ext cx="743663" cy="408759"/>
            </a:xfrm>
            <a:prstGeom prst="ellipse">
              <a:avLst/>
            </a:prstGeom>
            <a:solidFill>
              <a:srgbClr val="3333FF"/>
            </a:solidFill>
            <a:ln>
              <a:solidFill>
                <a:sysClr val="window" lastClr="FFFFFF">
                  <a:lumMod val="75000"/>
                </a:sysClr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설비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효율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E0045A7-A529-4D0F-B295-545AAF12CFBE}"/>
                </a:ext>
              </a:extLst>
            </p:cNvPr>
            <p:cNvSpPr/>
            <p:nvPr/>
          </p:nvSpPr>
          <p:spPr bwMode="auto">
            <a:xfrm>
              <a:off x="3975816" y="4153205"/>
              <a:ext cx="535663" cy="396044"/>
            </a:xfrm>
            <a:prstGeom prst="ellipse">
              <a:avLst/>
            </a:prstGeom>
            <a:solidFill>
              <a:srgbClr val="99CC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0" hangingPunct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Arial" charset="0"/>
                </a:rPr>
                <a:t>부품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  <a:cs typeface="Arial" charset="0"/>
              </a:endParaRPr>
            </a:p>
            <a:p>
              <a:pPr algn="ctr" eaLnBrk="0" hangingPunct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lang="ko-KR" altLang="en-US" sz="1100" b="1" dirty="0">
                  <a:latin typeface="맑은 고딕" pitchFamily="50" charset="-127"/>
                  <a:ea typeface="맑은 고딕" pitchFamily="50" charset="-127"/>
                  <a:cs typeface="Arial" charset="0"/>
                </a:rPr>
                <a:t>상태</a:t>
              </a:r>
              <a:endParaRPr lang="en-US" altLang="ko-KR" sz="1100" b="1" dirty="0">
                <a:latin typeface="맑은 고딕" pitchFamily="50" charset="-127"/>
                <a:ea typeface="맑은 고딕" pitchFamily="50" charset="-127"/>
                <a:cs typeface="Arial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ABCAD19-1D65-4C1C-82F2-8848635EE980}"/>
              </a:ext>
            </a:extLst>
          </p:cNvPr>
          <p:cNvSpPr txBox="1"/>
          <p:nvPr/>
        </p:nvSpPr>
        <p:spPr>
          <a:xfrm>
            <a:off x="5485442" y="5609778"/>
            <a:ext cx="4076070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ko-KR" altLang="en-US" sz="1800" b="1" spc="-90" dirty="0">
                <a:solidFill>
                  <a:srgbClr val="0000CC"/>
                </a:solidFill>
              </a:rPr>
              <a:t>○ </a:t>
            </a:r>
            <a:r>
              <a:rPr lang="en-US" altLang="ko-KR" sz="1800" b="1" spc="-90" dirty="0">
                <a:solidFill>
                  <a:srgbClr val="0000CC"/>
                </a:solidFill>
              </a:rPr>
              <a:t>VR(Virtual Reality) : </a:t>
            </a:r>
            <a:r>
              <a:rPr lang="ko-KR" altLang="en-US" sz="1800" b="1" spc="-90" dirty="0">
                <a:solidFill>
                  <a:srgbClr val="0000CC"/>
                </a:solidFill>
              </a:rPr>
              <a:t>가상현실</a:t>
            </a:r>
            <a:endParaRPr lang="en-US" altLang="ko-KR" sz="1800" b="1" spc="-90" dirty="0">
              <a:solidFill>
                <a:srgbClr val="0000CC"/>
              </a:solidFill>
            </a:endParaRPr>
          </a:p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800" b="1" spc="-90" dirty="0">
                <a:solidFill>
                  <a:srgbClr val="0000CC"/>
                </a:solidFill>
              </a:rPr>
              <a:t>  </a:t>
            </a:r>
            <a:r>
              <a:rPr lang="en-US" altLang="ko-KR" sz="1800" b="1" spc="-90" dirty="0">
                <a:sym typeface="Wingdings" panose="05000000000000000000" pitchFamily="2" charset="2"/>
              </a:rPr>
              <a:t> </a:t>
            </a:r>
            <a:r>
              <a:rPr lang="ko-KR" altLang="en-US" sz="1800" b="1" spc="-90" dirty="0">
                <a:sym typeface="Wingdings" panose="05000000000000000000" pitchFamily="2" charset="2"/>
              </a:rPr>
              <a:t>헛것만 보인다</a:t>
            </a:r>
            <a:endParaRPr lang="en-US" altLang="ko-KR" sz="1800" b="1" spc="-9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F95143-356A-4849-A1ED-1BF1F9DDA95E}"/>
              </a:ext>
            </a:extLst>
          </p:cNvPr>
          <p:cNvSpPr txBox="1"/>
          <p:nvPr/>
        </p:nvSpPr>
        <p:spPr>
          <a:xfrm>
            <a:off x="705794" y="229740"/>
            <a:ext cx="3081738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3. </a:t>
            </a:r>
            <a:r>
              <a:rPr lang="ko-KR" altLang="en-US" sz="2000" b="1" spc="-90" dirty="0">
                <a:solidFill>
                  <a:prstClr val="white"/>
                </a:solidFill>
              </a:rPr>
              <a:t>디지털 트윈</a:t>
            </a:r>
            <a:r>
              <a:rPr lang="en-US" altLang="ko-KR" sz="1600" b="1" spc="-9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74E36-8923-4DBF-A6FE-40DC36D3CC65}"/>
              </a:ext>
            </a:extLst>
          </p:cNvPr>
          <p:cNvSpPr txBox="1"/>
          <p:nvPr/>
        </p:nvSpPr>
        <p:spPr>
          <a:xfrm>
            <a:off x="2432720" y="2486227"/>
            <a:ext cx="1480627" cy="294701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800" b="1" spc="-90" dirty="0"/>
              <a:t>[Real World]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C96481-4245-4C13-B7DB-A4738CBDFB3C}"/>
              </a:ext>
            </a:extLst>
          </p:cNvPr>
          <p:cNvSpPr txBox="1"/>
          <p:nvPr/>
        </p:nvSpPr>
        <p:spPr>
          <a:xfrm>
            <a:off x="5983499" y="2494430"/>
            <a:ext cx="1480627" cy="294701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1800" b="1" spc="-90" dirty="0"/>
              <a:t>[Virtual World]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623B4A-E705-462F-A056-6CEA0299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13CAE5-153B-FAFB-6E3C-4E10ACE36C6A}"/>
              </a:ext>
            </a:extLst>
          </p:cNvPr>
          <p:cNvGrpSpPr/>
          <p:nvPr/>
        </p:nvGrpSpPr>
        <p:grpSpPr>
          <a:xfrm>
            <a:off x="920552" y="2453358"/>
            <a:ext cx="7868678" cy="3927970"/>
            <a:chOff x="-1599728" y="3621087"/>
            <a:chExt cx="6915656" cy="263749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B50C87E-A292-FB98-4331-93B2B8D5FB2D}"/>
                </a:ext>
              </a:extLst>
            </p:cNvPr>
            <p:cNvSpPr/>
            <p:nvPr/>
          </p:nvSpPr>
          <p:spPr>
            <a:xfrm>
              <a:off x="-1599728" y="3621087"/>
              <a:ext cx="6915656" cy="26374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3DAFA95-DDF9-0699-2EC4-619E2DB9F531}"/>
                </a:ext>
              </a:extLst>
            </p:cNvPr>
            <p:cNvSpPr/>
            <p:nvPr/>
          </p:nvSpPr>
          <p:spPr>
            <a:xfrm>
              <a:off x="2650157" y="4189700"/>
              <a:ext cx="1480788" cy="1390485"/>
            </a:xfrm>
            <a:prstGeom prst="ellipse">
              <a:avLst/>
            </a:prstGeom>
            <a:solidFill>
              <a:srgbClr val="0000CC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indent="-88900" algn="ctr">
                <a:lnSpc>
                  <a:spcPct val="120000"/>
                </a:lnSpc>
                <a:tabLst>
                  <a:tab pos="1887538" algn="l"/>
                </a:tabLst>
              </a:pPr>
              <a:r>
                <a:rPr kumimoji="1" lang="en-US" altLang="ko-KR" sz="1800" b="1" kern="0" spc="-150" dirty="0">
                  <a:solidFill>
                    <a:schemeClr val="bg1"/>
                  </a:solidFill>
                  <a:latin typeface="맑은 고딕" pitchFamily="50" charset="-127"/>
                  <a:sym typeface="Wingdings"/>
                </a:rPr>
                <a:t>Digital</a:t>
              </a:r>
            </a:p>
            <a:p>
              <a:pPr indent="-88900" algn="ctr">
                <a:lnSpc>
                  <a:spcPct val="120000"/>
                </a:lnSpc>
                <a:tabLst>
                  <a:tab pos="1887538" algn="l"/>
                </a:tabLst>
              </a:pPr>
              <a:r>
                <a:rPr kumimoji="1" lang="en-US" altLang="ko-KR" sz="1800" b="1" kern="0" spc="-150" dirty="0">
                  <a:solidFill>
                    <a:schemeClr val="bg1"/>
                  </a:solidFill>
                  <a:latin typeface="맑은 고딕" pitchFamily="50" charset="-127"/>
                  <a:sym typeface="Wingdings"/>
                </a:rPr>
                <a:t>Twin</a:t>
              </a:r>
              <a:endParaRPr kumimoji="1" lang="ko-KR" altLang="en-US" sz="1800" b="1" kern="0" spc="-150" dirty="0">
                <a:solidFill>
                  <a:schemeClr val="bg1"/>
                </a:solidFill>
                <a:latin typeface="맑은 고딕" pitchFamily="50" charset="-127"/>
                <a:sym typeface="Wingdings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AAC8A01-3B09-B45D-5CC8-0B2AE6A9464A}"/>
                </a:ext>
              </a:extLst>
            </p:cNvPr>
            <p:cNvSpPr/>
            <p:nvPr/>
          </p:nvSpPr>
          <p:spPr>
            <a:xfrm>
              <a:off x="-333551" y="4192870"/>
              <a:ext cx="1480788" cy="13904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lIns="36000" tIns="36000" rIns="36000" bIns="36000" rtlCol="0" anchor="ctr">
              <a:no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indent="-88900" algn="ctr">
                <a:lnSpc>
                  <a:spcPct val="120000"/>
                </a:lnSpc>
                <a:tabLst>
                  <a:tab pos="1887538" algn="l"/>
                </a:tabLst>
              </a:pPr>
              <a:r>
                <a:rPr kumimoji="1" lang="en-US" altLang="ko-KR" sz="1800" b="1" kern="0" spc="-150" dirty="0">
                  <a:solidFill>
                    <a:schemeClr val="bg1"/>
                  </a:solidFill>
                  <a:latin typeface="맑은 고딕" pitchFamily="50" charset="-127"/>
                  <a:sym typeface="Wingdings"/>
                </a:rPr>
                <a:t>Physical</a:t>
              </a:r>
            </a:p>
            <a:p>
              <a:pPr indent="-88900" algn="ctr">
                <a:lnSpc>
                  <a:spcPct val="120000"/>
                </a:lnSpc>
                <a:tabLst>
                  <a:tab pos="1887538" algn="l"/>
                </a:tabLst>
              </a:pPr>
              <a:r>
                <a:rPr kumimoji="1" lang="en-US" altLang="ko-KR" sz="1800" b="1" kern="0" spc="-150" dirty="0">
                  <a:solidFill>
                    <a:schemeClr val="bg1"/>
                  </a:solidFill>
                  <a:latin typeface="맑은 고딕" pitchFamily="50" charset="-127"/>
                  <a:sym typeface="Wingdings"/>
                </a:rPr>
                <a:t>Twin</a:t>
              </a:r>
              <a:endParaRPr kumimoji="1" lang="ko-KR" altLang="en-US" sz="1800" b="1" kern="0" spc="-150" dirty="0">
                <a:solidFill>
                  <a:schemeClr val="bg1"/>
                </a:solidFill>
                <a:latin typeface="맑은 고딕" pitchFamily="50" charset="-127"/>
                <a:sym typeface="Wingdings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64C987DE-BD69-C74F-6571-004769D4DBA4}"/>
                </a:ext>
              </a:extLst>
            </p:cNvPr>
            <p:cNvSpPr/>
            <p:nvPr/>
          </p:nvSpPr>
          <p:spPr>
            <a:xfrm>
              <a:off x="422905" y="4050167"/>
              <a:ext cx="2880320" cy="6181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CFD2141-5904-344C-6B94-D78186D8F390}"/>
                </a:ext>
              </a:extLst>
            </p:cNvPr>
            <p:cNvSpPr/>
            <p:nvPr/>
          </p:nvSpPr>
          <p:spPr>
            <a:xfrm flipH="1">
              <a:off x="510231" y="5095658"/>
              <a:ext cx="2880320" cy="618140"/>
            </a:xfrm>
            <a:prstGeom prst="rightArrow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54">
              <a:extLst>
                <a:ext uri="{FF2B5EF4-FFF2-40B4-BE49-F238E27FC236}">
                  <a16:creationId xmlns:a16="http://schemas.microsoft.com/office/drawing/2014/main" id="{5551B544-983D-2E96-352C-10C2DA1ED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857" y="3895321"/>
              <a:ext cx="834014" cy="309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Data</a:t>
              </a:r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BCB30662-2D55-3044-ECAB-76638A488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857" y="4761541"/>
              <a:ext cx="962191" cy="289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Insights</a:t>
              </a:r>
            </a:p>
          </p:txBody>
        </p:sp>
        <p:sp>
          <p:nvSpPr>
            <p:cNvPr id="31" name="Rectangle 54">
              <a:extLst>
                <a:ext uri="{FF2B5EF4-FFF2-40B4-BE49-F238E27FC236}">
                  <a16:creationId xmlns:a16="http://schemas.microsoft.com/office/drawing/2014/main" id="{00F688D9-8BCF-DC38-86DB-B45E991A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89535" y="5680678"/>
              <a:ext cx="1338070" cy="289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Interventions</a:t>
              </a:r>
            </a:p>
          </p:txBody>
        </p:sp>
        <p:sp>
          <p:nvSpPr>
            <p:cNvPr id="32" name="Rectangle 54">
              <a:extLst>
                <a:ext uri="{FF2B5EF4-FFF2-40B4-BE49-F238E27FC236}">
                  <a16:creationId xmlns:a16="http://schemas.microsoft.com/office/drawing/2014/main" id="{AA23AC55-0CBD-946E-46EC-A6167CF28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867" y="5680678"/>
              <a:ext cx="1338070" cy="289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Decisions</a:t>
              </a:r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4408219D-2F6D-F8F5-4A5C-CFD575D73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1663" y="4761541"/>
              <a:ext cx="1165216" cy="289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tIns="36000" bIns="36000">
              <a:spAutoFit/>
            </a:bodyPr>
            <a:lstStyle/>
            <a:p>
              <a:pPr marL="269875" indent="-26987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ysClr val="windowText" lastClr="000000"/>
                  </a:solidFill>
                  <a:sym typeface="Wingdings" pitchFamily="2" charset="2"/>
                </a:rPr>
                <a:t>Outcomes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79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7" grpId="0"/>
      <p:bldP spid="46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E789-DB97-9C0F-899B-D8D6DD70C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9F73AB-4DD9-FE94-7A61-6C0EA831D52B}"/>
              </a:ext>
            </a:extLst>
          </p:cNvPr>
          <p:cNvSpPr txBox="1"/>
          <p:nvPr/>
        </p:nvSpPr>
        <p:spPr>
          <a:xfrm>
            <a:off x="686778" y="908720"/>
            <a:ext cx="621043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디지털 트윈</a:t>
            </a:r>
            <a:r>
              <a:rPr lang="en-US" altLang="ko-KR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(Digital Twin)</a:t>
            </a:r>
            <a:r>
              <a:rPr lang="ko-KR" altLang="en-US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 </a:t>
            </a:r>
            <a:endParaRPr lang="ko-KR" altLang="en-US" b="1" dirty="0">
              <a:ln w="9525">
                <a:noFill/>
              </a:ln>
              <a:solidFill>
                <a:srgbClr val="3333FF"/>
              </a:solidFill>
              <a:latin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B908B4-478D-AF01-7D07-23794D0C915C}"/>
              </a:ext>
            </a:extLst>
          </p:cNvPr>
          <p:cNvSpPr txBox="1"/>
          <p:nvPr/>
        </p:nvSpPr>
        <p:spPr>
          <a:xfrm>
            <a:off x="705794" y="229740"/>
            <a:ext cx="3081738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3. </a:t>
            </a:r>
            <a:r>
              <a:rPr lang="ko-KR" altLang="en-US" sz="2000" b="1" spc="-90" dirty="0">
                <a:solidFill>
                  <a:prstClr val="white"/>
                </a:solidFill>
              </a:rPr>
              <a:t>디지털 트윈</a:t>
            </a:r>
            <a:r>
              <a:rPr lang="en-US" altLang="ko-KR" sz="1600" b="1" spc="-90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4FD941-0AF1-7BB4-9C18-057AD723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Google Shape;138;g310ac5cac64_4_26">
            <a:extLst>
              <a:ext uri="{FF2B5EF4-FFF2-40B4-BE49-F238E27FC236}">
                <a16:creationId xmlns:a16="http://schemas.microsoft.com/office/drawing/2014/main" id="{08544ADD-FCAB-1F64-0BE4-F0689562F7FC}"/>
              </a:ext>
            </a:extLst>
          </p:cNvPr>
          <p:cNvSpPr/>
          <p:nvPr/>
        </p:nvSpPr>
        <p:spPr>
          <a:xfrm>
            <a:off x="396754" y="4440848"/>
            <a:ext cx="441223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39;g310ac5cac64_4_26">
            <a:extLst>
              <a:ext uri="{FF2B5EF4-FFF2-40B4-BE49-F238E27FC236}">
                <a16:creationId xmlns:a16="http://schemas.microsoft.com/office/drawing/2014/main" id="{ABB119C2-531E-64D3-4804-F8652ACEF883}"/>
              </a:ext>
            </a:extLst>
          </p:cNvPr>
          <p:cNvSpPr/>
          <p:nvPr/>
        </p:nvSpPr>
        <p:spPr>
          <a:xfrm>
            <a:off x="396754" y="3716948"/>
            <a:ext cx="441223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40;g310ac5cac64_4_26">
            <a:extLst>
              <a:ext uri="{FF2B5EF4-FFF2-40B4-BE49-F238E27FC236}">
                <a16:creationId xmlns:a16="http://schemas.microsoft.com/office/drawing/2014/main" id="{D18EED33-EAE5-0166-F82C-2D36DA038BF7}"/>
              </a:ext>
            </a:extLst>
          </p:cNvPr>
          <p:cNvSpPr/>
          <p:nvPr/>
        </p:nvSpPr>
        <p:spPr>
          <a:xfrm>
            <a:off x="396754" y="2993048"/>
            <a:ext cx="441223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" name="Google Shape;143;g310ac5cac64_4_26" descr="유니티 (게임 엔진) - 위키백과, 우리 모두의 백과사전">
            <a:extLst>
              <a:ext uri="{FF2B5EF4-FFF2-40B4-BE49-F238E27FC236}">
                <a16:creationId xmlns:a16="http://schemas.microsoft.com/office/drawing/2014/main" id="{E05ED245-CE31-A440-FF05-165C7E7F6C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3004" y="1684948"/>
            <a:ext cx="1884100" cy="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4;g310ac5cac64_4_26">
            <a:extLst>
              <a:ext uri="{FF2B5EF4-FFF2-40B4-BE49-F238E27FC236}">
                <a16:creationId xmlns:a16="http://schemas.microsoft.com/office/drawing/2014/main" id="{7CBBC291-0737-2FFC-FF03-2A46DB414DD2}"/>
              </a:ext>
            </a:extLst>
          </p:cNvPr>
          <p:cNvSpPr txBox="1"/>
          <p:nvPr/>
        </p:nvSpPr>
        <p:spPr>
          <a:xfrm>
            <a:off x="272480" y="2481098"/>
            <a:ext cx="4830135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시뮬레이션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개발을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위한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크로스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엔진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45;g310ac5cac64_4_26">
            <a:extLst>
              <a:ext uri="{FF2B5EF4-FFF2-40B4-BE49-F238E27FC236}">
                <a16:creationId xmlns:a16="http://schemas.microsoft.com/office/drawing/2014/main" id="{F3FD553C-945F-8278-1D3E-71646FEA7BA5}"/>
              </a:ext>
            </a:extLst>
          </p:cNvPr>
          <p:cNvSpPr txBox="1"/>
          <p:nvPr/>
        </p:nvSpPr>
        <p:spPr>
          <a:xfrm>
            <a:off x="435823" y="3121168"/>
            <a:ext cx="4268215" cy="30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시뮬레이션과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146;g310ac5cac64_4_26">
            <a:extLst>
              <a:ext uri="{FF2B5EF4-FFF2-40B4-BE49-F238E27FC236}">
                <a16:creationId xmlns:a16="http://schemas.microsoft.com/office/drawing/2014/main" id="{1B51BFC3-B677-7233-B28C-2DDC47FFF6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584" y="2060848"/>
            <a:ext cx="4016896" cy="3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7;g310ac5cac64_4_26">
            <a:extLst>
              <a:ext uri="{FF2B5EF4-FFF2-40B4-BE49-F238E27FC236}">
                <a16:creationId xmlns:a16="http://schemas.microsoft.com/office/drawing/2014/main" id="{1FCB9259-3159-1EED-AF8A-BF4B317B59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144" y="1772816"/>
            <a:ext cx="1905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48;g310ac5cac64_4_26">
            <a:extLst>
              <a:ext uri="{FF2B5EF4-FFF2-40B4-BE49-F238E27FC236}">
                <a16:creationId xmlns:a16="http://schemas.microsoft.com/office/drawing/2014/main" id="{F485A0F5-A125-74F9-2DD8-A2512EFFC6E9}"/>
              </a:ext>
            </a:extLst>
          </p:cNvPr>
          <p:cNvSpPr txBox="1"/>
          <p:nvPr/>
        </p:nvSpPr>
        <p:spPr>
          <a:xfrm>
            <a:off x="5817096" y="5103873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Unity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예시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149;g310ac5cac64_4_26">
            <a:extLst>
              <a:ext uri="{FF2B5EF4-FFF2-40B4-BE49-F238E27FC236}">
                <a16:creationId xmlns:a16="http://schemas.microsoft.com/office/drawing/2014/main" id="{DEDE3A78-D84E-0284-6739-68B799CCB13E}"/>
              </a:ext>
            </a:extLst>
          </p:cNvPr>
          <p:cNvSpPr txBox="1"/>
          <p:nvPr/>
        </p:nvSpPr>
        <p:spPr>
          <a:xfrm>
            <a:off x="1044881" y="5103873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4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Unity의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</a:t>
            </a: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4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145;g310ac5cac64_4_26">
            <a:extLst>
              <a:ext uri="{FF2B5EF4-FFF2-40B4-BE49-F238E27FC236}">
                <a16:creationId xmlns:a16="http://schemas.microsoft.com/office/drawing/2014/main" id="{83152506-A651-FE22-5504-AECA16C318C1}"/>
              </a:ext>
            </a:extLst>
          </p:cNvPr>
          <p:cNvSpPr txBox="1"/>
          <p:nvPr/>
        </p:nvSpPr>
        <p:spPr>
          <a:xfrm>
            <a:off x="540769" y="4282791"/>
            <a:ext cx="4268215" cy="68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효율적인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환경과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친화성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Google Shape;145;g310ac5cac64_4_26">
            <a:extLst>
              <a:ext uri="{FF2B5EF4-FFF2-40B4-BE49-F238E27FC236}">
                <a16:creationId xmlns:a16="http://schemas.microsoft.com/office/drawing/2014/main" id="{F802A03B-96FA-A263-7916-F4E3023A45D4}"/>
              </a:ext>
            </a:extLst>
          </p:cNvPr>
          <p:cNvSpPr txBox="1"/>
          <p:nvPr/>
        </p:nvSpPr>
        <p:spPr>
          <a:xfrm>
            <a:off x="468761" y="3601408"/>
            <a:ext cx="4268215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확장성과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유연성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98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4. DT</a:t>
            </a:r>
            <a:r>
              <a:rPr lang="ko-KR" altLang="en-US" sz="2000" b="1" spc="-90" dirty="0">
                <a:solidFill>
                  <a:prstClr val="white"/>
                </a:solidFill>
              </a:rPr>
              <a:t>기반 풍력발전기 </a:t>
            </a:r>
            <a:r>
              <a:rPr lang="ko-KR" altLang="en-US" sz="2000" b="1" spc="-90" dirty="0" err="1">
                <a:solidFill>
                  <a:prstClr val="white"/>
                </a:solidFill>
              </a:rPr>
              <a:t>성능예지</a:t>
            </a:r>
            <a:r>
              <a:rPr lang="ko-KR" altLang="en-US" sz="2000" b="1" spc="-90" dirty="0">
                <a:solidFill>
                  <a:prstClr val="white"/>
                </a:solidFill>
              </a:rPr>
              <a:t> 모델링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8CE916-3A1B-4C3A-94BB-AA6A6B37452C}"/>
              </a:ext>
            </a:extLst>
          </p:cNvPr>
          <p:cNvSpPr txBox="1"/>
          <p:nvPr/>
        </p:nvSpPr>
        <p:spPr>
          <a:xfrm>
            <a:off x="187043" y="1844824"/>
            <a:ext cx="9145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latinLnBrk="0">
              <a:buFont typeface="Wingdings" pitchFamily="2" charset="2"/>
              <a:buChar char="q"/>
              <a:defRPr/>
            </a:pPr>
            <a:r>
              <a:rPr lang="ko-KR" altLang="en-US" sz="1600" b="1" dirty="0">
                <a:ln w="9525">
                  <a:noFill/>
                </a:ln>
                <a:solidFill>
                  <a:srgbClr val="000000">
                    <a:alpha val="99000"/>
                  </a:srgbClr>
                </a:solidFill>
                <a:latin typeface="맑은 고딕" pitchFamily="50" charset="-127"/>
                <a:ea typeface="맑은 고딕" pitchFamily="50" charset="-127"/>
              </a:rPr>
              <a:t> 풍력 발전 예측 기반 풍력 발전기 성능 예지 모델 구현</a:t>
            </a:r>
            <a:r>
              <a:rPr lang="ko-KR" altLang="en-US" sz="1600" b="1" dirty="0">
                <a:ln w="9525">
                  <a:noFill/>
                </a:ln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endParaRPr lang="ko-KR" altLang="en-US" sz="1600" b="1" dirty="0">
              <a:ln w="9525">
                <a:noFill/>
              </a:ln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TextBox 59">
            <a:extLst>
              <a:ext uri="{FF2B5EF4-FFF2-40B4-BE49-F238E27FC236}">
                <a16:creationId xmlns:a16="http://schemas.microsoft.com/office/drawing/2014/main" id="{122D7C6E-718E-4943-BB77-9A42791CBEEE}"/>
              </a:ext>
            </a:extLst>
          </p:cNvPr>
          <p:cNvSpPr txBox="1"/>
          <p:nvPr/>
        </p:nvSpPr>
        <p:spPr>
          <a:xfrm>
            <a:off x="-87560" y="877245"/>
            <a:ext cx="9906000" cy="4918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tabLst>
                <a:tab pos="1887538" algn="l"/>
              </a:tabLst>
            </a:pPr>
            <a:r>
              <a:rPr lang="en-US" altLang="ko-KR" sz="24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Digital Twin </a:t>
            </a:r>
            <a:r>
              <a:rPr lang="ko-KR" altLang="en-US" sz="24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기반 풍력발전기 </a:t>
            </a:r>
            <a:r>
              <a:rPr lang="ko-KR" altLang="en-US" sz="2400" b="1" dirty="0" err="1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성능예지</a:t>
            </a:r>
            <a:r>
              <a:rPr lang="ko-KR" altLang="en-US" sz="2400" b="1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분석 모델 구현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E0CC4DB-9394-4E9C-A3DB-8E35B7AED713}"/>
              </a:ext>
            </a:extLst>
          </p:cNvPr>
          <p:cNvCxnSpPr/>
          <p:nvPr/>
        </p:nvCxnSpPr>
        <p:spPr>
          <a:xfrm>
            <a:off x="849242" y="1392679"/>
            <a:ext cx="8712270" cy="1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CC6456-A382-444B-A0AB-BD059E6B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69712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23401B-29AC-EB56-E62C-692B20F05A13}"/>
              </a:ext>
            </a:extLst>
          </p:cNvPr>
          <p:cNvSpPr/>
          <p:nvPr/>
        </p:nvSpPr>
        <p:spPr bwMode="auto">
          <a:xfrm>
            <a:off x="2322932" y="4966223"/>
            <a:ext cx="2507770" cy="112122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spcBef>
                <a:spcPts val="0"/>
              </a:spcBef>
              <a:buClr>
                <a:schemeClr val="bg2"/>
              </a:buClr>
              <a:defRPr/>
            </a:pPr>
            <a:r>
              <a:rPr lang="ko-KR" altLang="en-US" sz="1400" b="1" dirty="0">
                <a:solidFill>
                  <a:srgbClr val="0033CC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풍력 발전기성능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4F5422-5B16-F22F-E7E0-734D90C453A4}"/>
              </a:ext>
            </a:extLst>
          </p:cNvPr>
          <p:cNvSpPr/>
          <p:nvPr/>
        </p:nvSpPr>
        <p:spPr>
          <a:xfrm>
            <a:off x="3692134" y="5347621"/>
            <a:ext cx="936104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발전 효율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5A1236-49FF-A648-FCBA-E014EB20BF6C}"/>
              </a:ext>
            </a:extLst>
          </p:cNvPr>
          <p:cNvSpPr/>
          <p:nvPr/>
        </p:nvSpPr>
        <p:spPr>
          <a:xfrm>
            <a:off x="2560059" y="5331383"/>
            <a:ext cx="936104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설비 상태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5935D3-0386-36C8-B67F-864D735CD84C}"/>
              </a:ext>
            </a:extLst>
          </p:cNvPr>
          <p:cNvSpPr/>
          <p:nvPr/>
        </p:nvSpPr>
        <p:spPr>
          <a:xfrm>
            <a:off x="2560059" y="5707661"/>
            <a:ext cx="936104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이상 감지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C96E86-DC45-D9F3-DFB1-12CCEE86A952}"/>
              </a:ext>
            </a:extLst>
          </p:cNvPr>
          <p:cNvSpPr/>
          <p:nvPr/>
        </p:nvSpPr>
        <p:spPr>
          <a:xfrm>
            <a:off x="3692134" y="5729019"/>
            <a:ext cx="936104" cy="28894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0" hangingPunct="0">
              <a:buClr>
                <a:schemeClr val="bg2"/>
              </a:buClr>
            </a:pPr>
            <a:r>
              <a:rPr lang="en-US" altLang="ko-KR" sz="11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,,,,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A7C2B4-2244-935B-6FD7-8EAD1E60C7F4}"/>
              </a:ext>
            </a:extLst>
          </p:cNvPr>
          <p:cNvSpPr/>
          <p:nvPr/>
        </p:nvSpPr>
        <p:spPr>
          <a:xfrm>
            <a:off x="1418353" y="3047474"/>
            <a:ext cx="1152128" cy="1749272"/>
          </a:xfrm>
          <a:prstGeom prst="rect">
            <a:avLst/>
          </a:prstGeom>
          <a:solidFill>
            <a:srgbClr val="F4E0E0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실제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5ED894-718D-827A-23C9-232C3D41C443}"/>
              </a:ext>
            </a:extLst>
          </p:cNvPr>
          <p:cNvSpPr/>
          <p:nvPr/>
        </p:nvSpPr>
        <p:spPr>
          <a:xfrm>
            <a:off x="560512" y="2903458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4FAC5B9-380F-B54D-4A59-ED70C079C47D}"/>
              </a:ext>
            </a:extLst>
          </p:cNvPr>
          <p:cNvSpPr/>
          <p:nvPr/>
        </p:nvSpPr>
        <p:spPr>
          <a:xfrm>
            <a:off x="560512" y="3335506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풍속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16D907-4FD0-CC41-11E4-A2E2368D8804}"/>
              </a:ext>
            </a:extLst>
          </p:cNvPr>
          <p:cNvSpPr/>
          <p:nvPr/>
        </p:nvSpPr>
        <p:spPr>
          <a:xfrm>
            <a:off x="560512" y="4102164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온도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92B85F7-7D52-3573-9C95-123A8A60F33F}"/>
              </a:ext>
            </a:extLst>
          </p:cNvPr>
          <p:cNvSpPr/>
          <p:nvPr/>
        </p:nvSpPr>
        <p:spPr>
          <a:xfrm>
            <a:off x="560512" y="4487634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습도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Shape 81">
            <a:extLst>
              <a:ext uri="{FF2B5EF4-FFF2-40B4-BE49-F238E27FC236}">
                <a16:creationId xmlns:a16="http://schemas.microsoft.com/office/drawing/2014/main" id="{B2BA3A85-2B6F-FE48-7C8C-011AA67D6EDB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 bwMode="auto">
          <a:xfrm>
            <a:off x="1064568" y="3107838"/>
            <a:ext cx="353785" cy="814272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8" name="Shape 81">
            <a:extLst>
              <a:ext uri="{FF2B5EF4-FFF2-40B4-BE49-F238E27FC236}">
                <a16:creationId xmlns:a16="http://schemas.microsoft.com/office/drawing/2014/main" id="{D7F2BAB1-E539-FBAC-38AB-A2246D82FD2C}"/>
              </a:ext>
            </a:extLst>
          </p:cNvPr>
          <p:cNvCxnSpPr>
            <a:cxnSpLocks/>
            <a:stCxn id="12" idx="6"/>
            <a:endCxn id="10" idx="1"/>
          </p:cNvCxnSpPr>
          <p:nvPr/>
        </p:nvCxnSpPr>
        <p:spPr bwMode="auto">
          <a:xfrm>
            <a:off x="1064568" y="3539886"/>
            <a:ext cx="353785" cy="382224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1" name="Shape 81">
            <a:extLst>
              <a:ext uri="{FF2B5EF4-FFF2-40B4-BE49-F238E27FC236}">
                <a16:creationId xmlns:a16="http://schemas.microsoft.com/office/drawing/2014/main" id="{A3EF3FF0-A3FD-BD18-72BB-10E6E4FC5AB4}"/>
              </a:ext>
            </a:extLst>
          </p:cNvPr>
          <p:cNvCxnSpPr>
            <a:cxnSpLocks/>
            <a:stCxn id="13" idx="6"/>
            <a:endCxn id="10" idx="1"/>
          </p:cNvCxnSpPr>
          <p:nvPr/>
        </p:nvCxnSpPr>
        <p:spPr bwMode="auto">
          <a:xfrm flipV="1">
            <a:off x="1064568" y="3922110"/>
            <a:ext cx="353785" cy="384434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24" name="Shape 81">
            <a:extLst>
              <a:ext uri="{FF2B5EF4-FFF2-40B4-BE49-F238E27FC236}">
                <a16:creationId xmlns:a16="http://schemas.microsoft.com/office/drawing/2014/main" id="{43BC5577-A24A-52DB-CBED-AB53A9DD1382}"/>
              </a:ext>
            </a:extLst>
          </p:cNvPr>
          <p:cNvCxnSpPr>
            <a:cxnSpLocks/>
            <a:stCxn id="14" idx="6"/>
            <a:endCxn id="10" idx="1"/>
          </p:cNvCxnSpPr>
          <p:nvPr/>
        </p:nvCxnSpPr>
        <p:spPr bwMode="auto">
          <a:xfrm flipV="1">
            <a:off x="1064568" y="3922110"/>
            <a:ext cx="353785" cy="769904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C3BD5-338A-6D36-9DB9-BC85EDA795BB}"/>
              </a:ext>
            </a:extLst>
          </p:cNvPr>
          <p:cNvSpPr/>
          <p:nvPr/>
        </p:nvSpPr>
        <p:spPr>
          <a:xfrm>
            <a:off x="1452576" y="2437882"/>
            <a:ext cx="1086375" cy="2880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dirty="0">
                <a:ln w="9525">
                  <a:noFill/>
                </a:ln>
                <a:solidFill>
                  <a:prstClr val="black">
                    <a:alpha val="99000"/>
                  </a:prstClr>
                </a:solidFill>
                <a:latin typeface="맑은 고딕" pitchFamily="50" charset="-127"/>
              </a:rPr>
              <a:t>회전속도</a:t>
            </a:r>
            <a:endParaRPr lang="en-US" altLang="ko-KR" sz="1400" b="1" dirty="0">
              <a:ln w="9525">
                <a:noFill/>
              </a:ln>
              <a:solidFill>
                <a:prstClr val="black">
                  <a:alpha val="99000"/>
                </a:prstClr>
              </a:solidFill>
              <a:latin typeface="맑은 고딕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5F19334-D89D-1957-9D11-764D27B7CD9F}"/>
              </a:ext>
            </a:extLst>
          </p:cNvPr>
          <p:cNvSpPr/>
          <p:nvPr/>
        </p:nvSpPr>
        <p:spPr>
          <a:xfrm>
            <a:off x="8841432" y="5086987"/>
            <a:ext cx="660582" cy="408759"/>
          </a:xfrm>
          <a:prstGeom prst="ellipse">
            <a:avLst/>
          </a:prstGeom>
          <a:solidFill>
            <a:schemeClr val="tx1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Shape 81">
            <a:extLst>
              <a:ext uri="{FF2B5EF4-FFF2-40B4-BE49-F238E27FC236}">
                <a16:creationId xmlns:a16="http://schemas.microsoft.com/office/drawing/2014/main" id="{2F0C20E1-4E14-BEF8-3A39-E2430957828F}"/>
              </a:ext>
            </a:extLst>
          </p:cNvPr>
          <p:cNvCxnSpPr>
            <a:cxnSpLocks/>
            <a:stCxn id="10" idx="3"/>
            <a:endCxn id="138" idx="2"/>
          </p:cNvCxnSpPr>
          <p:nvPr/>
        </p:nvCxnSpPr>
        <p:spPr bwMode="auto">
          <a:xfrm flipV="1">
            <a:off x="2570481" y="3922080"/>
            <a:ext cx="353062" cy="30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33" name="Shape 81">
            <a:extLst>
              <a:ext uri="{FF2B5EF4-FFF2-40B4-BE49-F238E27FC236}">
                <a16:creationId xmlns:a16="http://schemas.microsoft.com/office/drawing/2014/main" id="{C66B1CA6-CD4F-9504-89A8-8082D632C928}"/>
              </a:ext>
            </a:extLst>
          </p:cNvPr>
          <p:cNvCxnSpPr>
            <a:cxnSpLocks/>
            <a:stCxn id="27" idx="2"/>
            <a:endCxn id="10" idx="0"/>
          </p:cNvCxnSpPr>
          <p:nvPr/>
        </p:nvCxnSpPr>
        <p:spPr bwMode="auto">
          <a:xfrm rot="5400000">
            <a:off x="1834311" y="2886021"/>
            <a:ext cx="321560" cy="1347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41" name="아래쪽 화살표 31">
            <a:extLst>
              <a:ext uri="{FF2B5EF4-FFF2-40B4-BE49-F238E27FC236}">
                <a16:creationId xmlns:a16="http://schemas.microsoft.com/office/drawing/2014/main" id="{94F2B1D2-433D-163A-ADDF-50FEBC17568F}"/>
              </a:ext>
            </a:extLst>
          </p:cNvPr>
          <p:cNvSpPr/>
          <p:nvPr/>
        </p:nvSpPr>
        <p:spPr>
          <a:xfrm rot="5400000" flipH="1">
            <a:off x="5122256" y="5098920"/>
            <a:ext cx="628941" cy="464924"/>
          </a:xfrm>
          <a:prstGeom prst="downArrow">
            <a:avLst/>
          </a:prstGeom>
          <a:solidFill>
            <a:srgbClr val="0000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185CC7-3736-55F7-255C-7E282A16634E}"/>
              </a:ext>
            </a:extLst>
          </p:cNvPr>
          <p:cNvSpPr txBox="1"/>
          <p:nvPr/>
        </p:nvSpPr>
        <p:spPr>
          <a:xfrm>
            <a:off x="3557738" y="4387509"/>
            <a:ext cx="3024711" cy="30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 eaLnBrk="0" fontAlgn="base" latinLnBrk="0" hangingPunct="0">
              <a:lnSpc>
                <a:spcPct val="130000"/>
              </a:lnSpc>
            </a:pPr>
            <a:r>
              <a:rPr lang="ko-KR" altLang="en-US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☞</a:t>
            </a:r>
            <a:r>
              <a:rPr lang="en-US" altLang="ko-KR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환경 </a:t>
            </a:r>
            <a:r>
              <a:rPr lang="ko-KR" altLang="en-US" sz="1200" b="1" u="sng" dirty="0" err="1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빅데이터플랫폼</a:t>
            </a:r>
            <a:r>
              <a:rPr lang="ko-KR" altLang="en-US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 제공 </a:t>
            </a:r>
            <a:r>
              <a:rPr lang="en-US" altLang="ko-KR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ko-KR" altLang="en-US" sz="1200" b="1" u="sng" dirty="0">
                <a:ln w="9525">
                  <a:noFill/>
                </a:ln>
                <a:latin typeface="맑은 고딕" pitchFamily="50" charset="-127"/>
                <a:ea typeface="맑은 고딕" pitchFamily="50" charset="-127"/>
              </a:rPr>
              <a:t>활용</a:t>
            </a:r>
            <a:endParaRPr lang="en-US" altLang="ko-KR" sz="1200" b="1" u="sng" dirty="0">
              <a:ln w="9525">
                <a:noFill/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모서리가 둥근 직사각형 15">
            <a:extLst>
              <a:ext uri="{FF2B5EF4-FFF2-40B4-BE49-F238E27FC236}">
                <a16:creationId xmlns:a16="http://schemas.microsoft.com/office/drawing/2014/main" id="{1531A119-0DB3-8A83-BAD7-E63A220FC492}"/>
              </a:ext>
            </a:extLst>
          </p:cNvPr>
          <p:cNvSpPr/>
          <p:nvPr/>
        </p:nvSpPr>
        <p:spPr>
          <a:xfrm>
            <a:off x="3656856" y="2717837"/>
            <a:ext cx="3872880" cy="1749932"/>
          </a:xfrm>
          <a:prstGeom prst="roundRect">
            <a:avLst>
              <a:gd name="adj" fmla="val 5613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lIns="36000" tIns="36000" rIns="36000" bIns="36000" rtlCol="0" anchor="t">
            <a:noAutofit/>
          </a:bodyPr>
          <a:lstStyle/>
          <a:p>
            <a:pPr marL="179388" lvl="1" indent="-82550" defTabSz="914400" eaLnBrk="0" latinLnBrk="0" hangingPunct="0">
              <a:lnSpc>
                <a:spcPct val="110000"/>
              </a:lnSpc>
            </a:pPr>
            <a:endParaRPr kumimoji="0" lang="en-US" altLang="ko-KR" sz="1400" b="1" dirty="0">
              <a:solidFill>
                <a:srgbClr val="0000CC"/>
              </a:solidFill>
              <a:latin typeface="맑은 고딕"/>
              <a:ea typeface="맑은 고딕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91543B-D69F-A53B-B714-A9776A9C06F3}"/>
              </a:ext>
            </a:extLst>
          </p:cNvPr>
          <p:cNvSpPr txBox="1"/>
          <p:nvPr/>
        </p:nvSpPr>
        <p:spPr>
          <a:xfrm>
            <a:off x="4685420" y="3416516"/>
            <a:ext cx="555781" cy="655209"/>
          </a:xfrm>
          <a:prstGeom prst="rect">
            <a:avLst/>
          </a:prstGeom>
          <a:solidFill>
            <a:srgbClr val="F4E0E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성능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학습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A58946D-1A55-5BFF-798D-EF7DC26E2016}"/>
              </a:ext>
            </a:extLst>
          </p:cNvPr>
          <p:cNvSpPr/>
          <p:nvPr/>
        </p:nvSpPr>
        <p:spPr>
          <a:xfrm>
            <a:off x="3785320" y="3569622"/>
            <a:ext cx="504056" cy="352458"/>
          </a:xfrm>
          <a:prstGeom prst="ellipse">
            <a:avLst/>
          </a:prstGeom>
          <a:solidFill>
            <a:srgbClr val="76B2E4">
              <a:lumMod val="40000"/>
              <a:lumOff val="60000"/>
            </a:srgb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풍속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109106A-DD78-EF76-31D6-8455D6B7F3D9}"/>
              </a:ext>
            </a:extLst>
          </p:cNvPr>
          <p:cNvSpPr/>
          <p:nvPr/>
        </p:nvSpPr>
        <p:spPr>
          <a:xfrm>
            <a:off x="5477508" y="3135621"/>
            <a:ext cx="410101" cy="398886"/>
          </a:xfrm>
          <a:prstGeom prst="ellipse">
            <a:avLst/>
          </a:prstGeom>
          <a:solidFill>
            <a:srgbClr val="76B2E4">
              <a:lumMod val="40000"/>
              <a:lumOff val="60000"/>
            </a:srgb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영향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인자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5BF119D-1D3A-91BF-6E1C-161182DDC274}"/>
              </a:ext>
            </a:extLst>
          </p:cNvPr>
          <p:cNvSpPr/>
          <p:nvPr/>
        </p:nvSpPr>
        <p:spPr>
          <a:xfrm>
            <a:off x="4649416" y="2819167"/>
            <a:ext cx="507253" cy="352458"/>
          </a:xfrm>
          <a:prstGeom prst="ellipse">
            <a:avLst/>
          </a:prstGeom>
          <a:solidFill>
            <a:srgbClr val="76B2E4">
              <a:lumMod val="40000"/>
              <a:lumOff val="60000"/>
            </a:srgb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</a:t>
            </a:r>
            <a:r>
              <a:rPr lang="ko-KR" altLang="en-US" sz="10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2" name="꺾인 연결선 65">
            <a:extLst>
              <a:ext uri="{FF2B5EF4-FFF2-40B4-BE49-F238E27FC236}">
                <a16:creationId xmlns:a16="http://schemas.microsoft.com/office/drawing/2014/main" id="{CEDA8328-CD55-7461-97C8-9BB88FF91321}"/>
              </a:ext>
            </a:extLst>
          </p:cNvPr>
          <p:cNvCxnSpPr>
            <a:stCxn id="53" idx="6"/>
            <a:endCxn id="51" idx="1"/>
          </p:cNvCxnSpPr>
          <p:nvPr/>
        </p:nvCxnSpPr>
        <p:spPr>
          <a:xfrm flipV="1">
            <a:off x="4289376" y="3744121"/>
            <a:ext cx="396044" cy="1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9">
            <a:extLst>
              <a:ext uri="{FF2B5EF4-FFF2-40B4-BE49-F238E27FC236}">
                <a16:creationId xmlns:a16="http://schemas.microsoft.com/office/drawing/2014/main" id="{3F1BC632-6962-0903-2AB9-C4E7741C28E4}"/>
              </a:ext>
            </a:extLst>
          </p:cNvPr>
          <p:cNvCxnSpPr>
            <a:stCxn id="59" idx="4"/>
            <a:endCxn id="51" idx="0"/>
          </p:cNvCxnSpPr>
          <p:nvPr/>
        </p:nvCxnSpPr>
        <p:spPr>
          <a:xfrm rot="16200000" flipH="1">
            <a:off x="4810732" y="3263936"/>
            <a:ext cx="244891" cy="602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354098A9-971D-0FFB-8914-E9A041E1389E}"/>
              </a:ext>
            </a:extLst>
          </p:cNvPr>
          <p:cNvSpPr/>
          <p:nvPr/>
        </p:nvSpPr>
        <p:spPr>
          <a:xfrm>
            <a:off x="5477508" y="3816855"/>
            <a:ext cx="410101" cy="398886"/>
          </a:xfrm>
          <a:prstGeom prst="ellipse">
            <a:avLst/>
          </a:prstGeom>
          <a:solidFill>
            <a:srgbClr val="76B2E4">
              <a:lumMod val="40000"/>
              <a:lumOff val="60000"/>
            </a:srgb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최적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성능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꺾인 연결선 76">
            <a:extLst>
              <a:ext uri="{FF2B5EF4-FFF2-40B4-BE49-F238E27FC236}">
                <a16:creationId xmlns:a16="http://schemas.microsoft.com/office/drawing/2014/main" id="{2FAB0A0B-323D-E73E-47B0-FDFB25D96B2F}"/>
              </a:ext>
            </a:extLst>
          </p:cNvPr>
          <p:cNvCxnSpPr>
            <a:stCxn id="51" idx="3"/>
            <a:endCxn id="54" idx="2"/>
          </p:cNvCxnSpPr>
          <p:nvPr/>
        </p:nvCxnSpPr>
        <p:spPr>
          <a:xfrm flipV="1">
            <a:off x="5241201" y="3335064"/>
            <a:ext cx="236307" cy="409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78">
            <a:extLst>
              <a:ext uri="{FF2B5EF4-FFF2-40B4-BE49-F238E27FC236}">
                <a16:creationId xmlns:a16="http://schemas.microsoft.com/office/drawing/2014/main" id="{06883E24-DEBB-B68F-C19D-89A7FB79C005}"/>
              </a:ext>
            </a:extLst>
          </p:cNvPr>
          <p:cNvCxnSpPr>
            <a:stCxn id="51" idx="3"/>
            <a:endCxn id="65" idx="2"/>
          </p:cNvCxnSpPr>
          <p:nvPr/>
        </p:nvCxnSpPr>
        <p:spPr>
          <a:xfrm>
            <a:off x="5241201" y="3744121"/>
            <a:ext cx="236307" cy="272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EF9B235-15BC-9940-A8D8-DAF60BCD8795}"/>
              </a:ext>
            </a:extLst>
          </p:cNvPr>
          <p:cNvSpPr txBox="1"/>
          <p:nvPr/>
        </p:nvSpPr>
        <p:spPr>
          <a:xfrm>
            <a:off x="6161584" y="3416516"/>
            <a:ext cx="555781" cy="655209"/>
          </a:xfrm>
          <a:prstGeom prst="rect">
            <a:avLst/>
          </a:prstGeom>
          <a:solidFill>
            <a:srgbClr val="F4E0E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성능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예지</a:t>
            </a:r>
            <a:endParaRPr lang="en-US" altLang="ko-KR" sz="12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282B623-27F1-52B2-5BDE-04A9637B2264}"/>
              </a:ext>
            </a:extLst>
          </p:cNvPr>
          <p:cNvCxnSpPr>
            <a:stCxn id="54" idx="6"/>
            <a:endCxn id="68" idx="1"/>
          </p:cNvCxnSpPr>
          <p:nvPr/>
        </p:nvCxnSpPr>
        <p:spPr>
          <a:xfrm>
            <a:off x="5887609" y="3335064"/>
            <a:ext cx="273975" cy="4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C45CCB0-88DE-B528-5692-FBBF71D2C816}"/>
              </a:ext>
            </a:extLst>
          </p:cNvPr>
          <p:cNvCxnSpPr>
            <a:stCxn id="65" idx="6"/>
            <a:endCxn id="68" idx="1"/>
          </p:cNvCxnSpPr>
          <p:nvPr/>
        </p:nvCxnSpPr>
        <p:spPr>
          <a:xfrm flipV="1">
            <a:off x="5887609" y="3744121"/>
            <a:ext cx="273975" cy="27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F1656B4A-E014-AEAE-F933-09C0749827F4}"/>
              </a:ext>
            </a:extLst>
          </p:cNvPr>
          <p:cNvSpPr/>
          <p:nvPr/>
        </p:nvSpPr>
        <p:spPr>
          <a:xfrm>
            <a:off x="6194391" y="2819125"/>
            <a:ext cx="507253" cy="352458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풍속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1" name="꺾인 연결선 86">
            <a:extLst>
              <a:ext uri="{FF2B5EF4-FFF2-40B4-BE49-F238E27FC236}">
                <a16:creationId xmlns:a16="http://schemas.microsoft.com/office/drawing/2014/main" id="{258AE899-7435-AE30-F781-FAB030F1D66B}"/>
              </a:ext>
            </a:extLst>
          </p:cNvPr>
          <p:cNvCxnSpPr>
            <a:stCxn id="71" idx="4"/>
            <a:endCxn id="68" idx="0"/>
          </p:cNvCxnSpPr>
          <p:nvPr/>
        </p:nvCxnSpPr>
        <p:spPr>
          <a:xfrm rot="5400000">
            <a:off x="6321281" y="3289778"/>
            <a:ext cx="244933" cy="8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728ACA2B-1F6B-D711-836C-DD57398CE375}"/>
              </a:ext>
            </a:extLst>
          </p:cNvPr>
          <p:cNvSpPr/>
          <p:nvPr/>
        </p:nvSpPr>
        <p:spPr>
          <a:xfrm>
            <a:off x="6917668" y="3571905"/>
            <a:ext cx="507253" cy="352458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발전량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3" name="꺾인 연결선 92">
            <a:extLst>
              <a:ext uri="{FF2B5EF4-FFF2-40B4-BE49-F238E27FC236}">
                <a16:creationId xmlns:a16="http://schemas.microsoft.com/office/drawing/2014/main" id="{45E36E52-E6FD-BD30-6A24-93FC20EB390B}"/>
              </a:ext>
            </a:extLst>
          </p:cNvPr>
          <p:cNvCxnSpPr>
            <a:stCxn id="68" idx="3"/>
            <a:endCxn id="122" idx="2"/>
          </p:cNvCxnSpPr>
          <p:nvPr/>
        </p:nvCxnSpPr>
        <p:spPr>
          <a:xfrm>
            <a:off x="6717365" y="3744121"/>
            <a:ext cx="200303" cy="4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A86C0-4077-2B66-E130-B287C6F1CA7F}"/>
              </a:ext>
            </a:extLst>
          </p:cNvPr>
          <p:cNvSpPr txBox="1"/>
          <p:nvPr/>
        </p:nvSpPr>
        <p:spPr>
          <a:xfrm>
            <a:off x="3964431" y="2424445"/>
            <a:ext cx="20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【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분석 모델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성능예지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Oval 269">
            <a:extLst>
              <a:ext uri="{FF2B5EF4-FFF2-40B4-BE49-F238E27FC236}">
                <a16:creationId xmlns:a16="http://schemas.microsoft.com/office/drawing/2014/main" id="{4E2FCEE3-EAB6-35B5-F090-8CCE907FA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859" y="3359967"/>
            <a:ext cx="205951" cy="206193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26" name="Oval 269">
            <a:extLst>
              <a:ext uri="{FF2B5EF4-FFF2-40B4-BE49-F238E27FC236}">
                <a16:creationId xmlns:a16="http://schemas.microsoft.com/office/drawing/2014/main" id="{29881A54-06C6-1253-BFE1-7C2ACEF6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3915" y="3348067"/>
            <a:ext cx="205951" cy="206193"/>
          </a:xfrm>
          <a:prstGeom prst="ellips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3F70607-F103-8706-97C5-A9C301AF789C}"/>
              </a:ext>
            </a:extLst>
          </p:cNvPr>
          <p:cNvSpPr txBox="1"/>
          <p:nvPr/>
        </p:nvSpPr>
        <p:spPr>
          <a:xfrm>
            <a:off x="5981564" y="4072861"/>
            <a:ext cx="1544479" cy="24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Multi-Regression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65CEFEA-6BE1-364C-443D-97F7068E149A}"/>
              </a:ext>
            </a:extLst>
          </p:cNvPr>
          <p:cNvSpPr txBox="1"/>
          <p:nvPr/>
        </p:nvSpPr>
        <p:spPr>
          <a:xfrm>
            <a:off x="4637387" y="4072886"/>
            <a:ext cx="6961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Font typeface="Wingdings" pitchFamily="2" charset="2"/>
              <a:buChar char="§"/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 ML</a:t>
            </a:r>
          </a:p>
        </p:txBody>
      </p:sp>
      <p:sp>
        <p:nvSpPr>
          <p:cNvPr id="129" name="아래쪽 화살표 33">
            <a:extLst>
              <a:ext uri="{FF2B5EF4-FFF2-40B4-BE49-F238E27FC236}">
                <a16:creationId xmlns:a16="http://schemas.microsoft.com/office/drawing/2014/main" id="{2D77E918-8F25-8A91-DDE9-A18210C850EE}"/>
              </a:ext>
            </a:extLst>
          </p:cNvPr>
          <p:cNvSpPr/>
          <p:nvPr/>
        </p:nvSpPr>
        <p:spPr>
          <a:xfrm rot="16200000">
            <a:off x="2900605" y="3062683"/>
            <a:ext cx="628941" cy="431298"/>
          </a:xfrm>
          <a:prstGeom prst="downArrow">
            <a:avLst/>
          </a:prstGeom>
          <a:solidFill>
            <a:srgbClr val="0000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130" name="위쪽 화살표 112">
            <a:extLst>
              <a:ext uri="{FF2B5EF4-FFF2-40B4-BE49-F238E27FC236}">
                <a16:creationId xmlns:a16="http://schemas.microsoft.com/office/drawing/2014/main" id="{BE306554-A2BD-0F3D-CEE2-B9366CFE51B1}"/>
              </a:ext>
            </a:extLst>
          </p:cNvPr>
          <p:cNvSpPr/>
          <p:nvPr/>
        </p:nvSpPr>
        <p:spPr>
          <a:xfrm rot="5400000" flipV="1">
            <a:off x="7919311" y="5007345"/>
            <a:ext cx="535585" cy="648073"/>
          </a:xfrm>
          <a:prstGeom prst="upArrow">
            <a:avLst/>
          </a:prstGeom>
          <a:solidFill>
            <a:srgbClr val="C00000">
              <a:alpha val="46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D1E98C-7273-B1A9-6ED2-21B70DB9D32D}"/>
              </a:ext>
            </a:extLst>
          </p:cNvPr>
          <p:cNvSpPr/>
          <p:nvPr/>
        </p:nvSpPr>
        <p:spPr>
          <a:xfrm>
            <a:off x="8265368" y="2897065"/>
            <a:ext cx="1152128" cy="1749272"/>
          </a:xfrm>
          <a:prstGeom prst="rect">
            <a:avLst/>
          </a:prstGeom>
          <a:solidFill>
            <a:srgbClr val="F4E0E0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풍력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발전기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(Twin)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다이아몬드 133">
            <a:extLst>
              <a:ext uri="{FF2B5EF4-FFF2-40B4-BE49-F238E27FC236}">
                <a16:creationId xmlns:a16="http://schemas.microsoft.com/office/drawing/2014/main" id="{F19873D0-AFED-1477-F80F-DAF8389400E0}"/>
              </a:ext>
            </a:extLst>
          </p:cNvPr>
          <p:cNvSpPr/>
          <p:nvPr/>
        </p:nvSpPr>
        <p:spPr>
          <a:xfrm>
            <a:off x="5973058" y="4655721"/>
            <a:ext cx="1726017" cy="13513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실제</a:t>
            </a:r>
            <a:r>
              <a:rPr lang="en-US" altLang="ko-KR" sz="1600" dirty="0"/>
              <a:t>/</a:t>
            </a:r>
          </a:p>
          <a:p>
            <a:pPr algn="ctr"/>
            <a:r>
              <a:rPr lang="ko-KR" altLang="en-US" sz="1600" dirty="0"/>
              <a:t>이론</a:t>
            </a:r>
            <a:endParaRPr lang="en-US" altLang="ko-KR" sz="1600" dirty="0"/>
          </a:p>
          <a:p>
            <a:pPr algn="ctr"/>
            <a:r>
              <a:rPr lang="en-US" altLang="ko-KR" sz="1600" dirty="0"/>
              <a:t>Gap</a:t>
            </a:r>
            <a:endParaRPr lang="ko-KR" altLang="en-US" sz="1600" dirty="0"/>
          </a:p>
        </p:txBody>
      </p:sp>
      <p:sp>
        <p:nvSpPr>
          <p:cNvPr id="135" name="Oval 269">
            <a:extLst>
              <a:ext uri="{FF2B5EF4-FFF2-40B4-BE49-F238E27FC236}">
                <a16:creationId xmlns:a16="http://schemas.microsoft.com/office/drawing/2014/main" id="{512AE2A5-94E3-5C99-D81D-1C3199CC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108" y="2515701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1</a:t>
            </a:r>
          </a:p>
        </p:txBody>
      </p:sp>
      <p:sp>
        <p:nvSpPr>
          <p:cNvPr id="136" name="Oval 269">
            <a:extLst>
              <a:ext uri="{FF2B5EF4-FFF2-40B4-BE49-F238E27FC236}">
                <a16:creationId xmlns:a16="http://schemas.microsoft.com/office/drawing/2014/main" id="{4384FCDE-3407-2355-96B2-1683283D0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612" y="2641058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2</a:t>
            </a:r>
          </a:p>
        </p:txBody>
      </p:sp>
      <p:sp>
        <p:nvSpPr>
          <p:cNvPr id="137" name="Oval 269">
            <a:extLst>
              <a:ext uri="{FF2B5EF4-FFF2-40B4-BE49-F238E27FC236}">
                <a16:creationId xmlns:a16="http://schemas.microsoft.com/office/drawing/2014/main" id="{E98694E7-9E57-3614-D3DB-E16021DA7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358" y="4866278"/>
            <a:ext cx="507650" cy="504056"/>
          </a:xfrm>
          <a:prstGeom prst="ellipse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914400" latinLnBrk="0">
              <a:defRPr/>
            </a:pPr>
            <a:r>
              <a:rPr lang="en-US" altLang="ko-KR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</a:rPr>
              <a:t>3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A943632B-ED00-8D05-6C42-E0198FDA6132}"/>
              </a:ext>
            </a:extLst>
          </p:cNvPr>
          <p:cNvSpPr/>
          <p:nvPr/>
        </p:nvSpPr>
        <p:spPr>
          <a:xfrm>
            <a:off x="2923543" y="3717700"/>
            <a:ext cx="660582" cy="408759"/>
          </a:xfrm>
          <a:prstGeom prst="ellipse">
            <a:avLst/>
          </a:prstGeom>
          <a:solidFill>
            <a:schemeClr val="tx1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발전량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CA98D56-7306-5113-F1AA-39BB88030260}"/>
              </a:ext>
            </a:extLst>
          </p:cNvPr>
          <p:cNvSpPr/>
          <p:nvPr/>
        </p:nvSpPr>
        <p:spPr>
          <a:xfrm>
            <a:off x="7761312" y="2299312"/>
            <a:ext cx="504056" cy="408759"/>
          </a:xfrm>
          <a:prstGeom prst="ellipse">
            <a:avLst/>
          </a:prstGeom>
          <a:solidFill>
            <a:srgbClr val="3333FF"/>
          </a:solidFill>
          <a:ln>
            <a:solidFill>
              <a:sysClr val="window" lastClr="FFFFFF">
                <a:lumMod val="75000"/>
              </a:sysClr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풍속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2" name="Shape 81">
            <a:extLst>
              <a:ext uri="{FF2B5EF4-FFF2-40B4-BE49-F238E27FC236}">
                <a16:creationId xmlns:a16="http://schemas.microsoft.com/office/drawing/2014/main" id="{649463B4-0A67-86E1-2FD5-C6C34ECA962A}"/>
              </a:ext>
            </a:extLst>
          </p:cNvPr>
          <p:cNvCxnSpPr>
            <a:cxnSpLocks/>
            <a:stCxn id="141" idx="4"/>
            <a:endCxn id="40" idx="1"/>
          </p:cNvCxnSpPr>
          <p:nvPr/>
        </p:nvCxnSpPr>
        <p:spPr bwMode="auto">
          <a:xfrm rot="16200000" flipH="1">
            <a:off x="7607539" y="3113872"/>
            <a:ext cx="1063630" cy="252028"/>
          </a:xfrm>
          <a:prstGeom prst="bentConnector2">
            <a:avLst/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cxnSp>
        <p:nvCxnSpPr>
          <p:cNvPr id="145" name="Shape 81">
            <a:extLst>
              <a:ext uri="{FF2B5EF4-FFF2-40B4-BE49-F238E27FC236}">
                <a16:creationId xmlns:a16="http://schemas.microsoft.com/office/drawing/2014/main" id="{F90F2539-FA5B-DF39-D320-1721B331E338}"/>
              </a:ext>
            </a:extLst>
          </p:cNvPr>
          <p:cNvCxnSpPr>
            <a:cxnSpLocks/>
            <a:stCxn id="40" idx="2"/>
            <a:endCxn id="29" idx="0"/>
          </p:cNvCxnSpPr>
          <p:nvPr/>
        </p:nvCxnSpPr>
        <p:spPr bwMode="auto">
          <a:xfrm rot="16200000" flipH="1">
            <a:off x="8786252" y="4701516"/>
            <a:ext cx="440650" cy="330291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  <p:sp>
        <p:nvSpPr>
          <p:cNvPr id="150" name="타원 149">
            <a:extLst>
              <a:ext uri="{FF2B5EF4-FFF2-40B4-BE49-F238E27FC236}">
                <a16:creationId xmlns:a16="http://schemas.microsoft.com/office/drawing/2014/main" id="{CD79259C-C542-7A4D-216A-FE36D605D2C5}"/>
              </a:ext>
            </a:extLst>
          </p:cNvPr>
          <p:cNvSpPr/>
          <p:nvPr/>
        </p:nvSpPr>
        <p:spPr>
          <a:xfrm>
            <a:off x="8587804" y="2261653"/>
            <a:ext cx="507253" cy="352458"/>
          </a:xfrm>
          <a:prstGeom prst="ellipse">
            <a:avLst/>
          </a:prstGeom>
          <a:solidFill>
            <a:srgbClr val="76B2E4">
              <a:lumMod val="40000"/>
              <a:lumOff val="60000"/>
            </a:srgb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회전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속도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1" name="Shape 81">
            <a:extLst>
              <a:ext uri="{FF2B5EF4-FFF2-40B4-BE49-F238E27FC236}">
                <a16:creationId xmlns:a16="http://schemas.microsoft.com/office/drawing/2014/main" id="{4419032D-6D60-69A6-5C7D-E154C0696A6D}"/>
              </a:ext>
            </a:extLst>
          </p:cNvPr>
          <p:cNvCxnSpPr>
            <a:cxnSpLocks/>
            <a:stCxn id="150" idx="4"/>
            <a:endCxn id="40" idx="0"/>
          </p:cNvCxnSpPr>
          <p:nvPr/>
        </p:nvCxnSpPr>
        <p:spPr bwMode="auto">
          <a:xfrm rot="16200000" flipH="1">
            <a:off x="8699954" y="2755587"/>
            <a:ext cx="282954" cy="1"/>
          </a:xfrm>
          <a:prstGeom prst="bentConnector3">
            <a:avLst>
              <a:gd name="adj1" fmla="val 50000"/>
            </a:avLst>
          </a:prstGeom>
          <a:solidFill>
            <a:srgbClr val="F18917"/>
          </a:solidFill>
          <a:ln w="3175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oval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2989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5" grpId="0" animBg="1"/>
      <p:bldP spid="136" grpId="0" animBg="1"/>
      <p:bldP spid="1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C5369-712A-74F2-E87C-CDE5AFE3A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2463A41-BE9D-B670-8B1E-0D27C7D9FEB0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  <p:sp>
        <p:nvSpPr>
          <p:cNvPr id="118" name="TextBox 59">
            <a:extLst>
              <a:ext uri="{FF2B5EF4-FFF2-40B4-BE49-F238E27FC236}">
                <a16:creationId xmlns:a16="http://schemas.microsoft.com/office/drawing/2014/main" id="{BCD20115-0190-7D03-3538-3E538A1E482B}"/>
              </a:ext>
            </a:extLst>
          </p:cNvPr>
          <p:cNvSpPr txBox="1"/>
          <p:nvPr/>
        </p:nvSpPr>
        <p:spPr>
          <a:xfrm>
            <a:off x="-87560" y="877245"/>
            <a:ext cx="9906000" cy="4918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tabLst>
                <a:tab pos="1887538" algn="l"/>
              </a:tabLst>
            </a:pPr>
            <a:r>
              <a:rPr lang="ko-KR" altLang="en-US" sz="2400" b="1" u="sng" dirty="0">
                <a:solidFill>
                  <a:srgbClr val="004B96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성능 분석 모델 구현을 위해 외부 데이터 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E5251F-6577-3BA1-0ED0-82BFC6DC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69712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Google Shape;170;p4">
            <a:extLst>
              <a:ext uri="{FF2B5EF4-FFF2-40B4-BE49-F238E27FC236}">
                <a16:creationId xmlns:a16="http://schemas.microsoft.com/office/drawing/2014/main" id="{1E5D7483-8BAE-97B3-B845-CB83D55931C5}"/>
              </a:ext>
            </a:extLst>
          </p:cNvPr>
          <p:cNvSpPr txBox="1"/>
          <p:nvPr/>
        </p:nvSpPr>
        <p:spPr>
          <a:xfrm>
            <a:off x="-87560" y="1556792"/>
            <a:ext cx="111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플랫폼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풍력발전량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통계분석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800" dirty="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(https://www.bigdata-environment.kr/)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풍력발전량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데이터와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초단기실황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천리안위성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등의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풍속데이터를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결합한</a:t>
            </a:r>
            <a:r>
              <a:rPr 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학습데이터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Google Shape;174;p4">
            <a:extLst>
              <a:ext uri="{FF2B5EF4-FFF2-40B4-BE49-F238E27FC236}">
                <a16:creationId xmlns:a16="http://schemas.microsoft.com/office/drawing/2014/main" id="{1A443423-6E56-03E7-F1FE-ADC2BFF15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102" y="2344840"/>
            <a:ext cx="4640338" cy="39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5;p4">
            <a:extLst>
              <a:ext uri="{FF2B5EF4-FFF2-40B4-BE49-F238E27FC236}">
                <a16:creationId xmlns:a16="http://schemas.microsoft.com/office/drawing/2014/main" id="{65B84B36-F6E2-6E1D-336D-D429AED171B9}"/>
              </a:ext>
            </a:extLst>
          </p:cNvPr>
          <p:cNvSpPr txBox="1"/>
          <p:nvPr/>
        </p:nvSpPr>
        <p:spPr>
          <a:xfrm>
            <a:off x="5973221" y="6182462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시간별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풍속발전량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176;p4">
            <a:extLst>
              <a:ext uri="{FF2B5EF4-FFF2-40B4-BE49-F238E27FC236}">
                <a16:creationId xmlns:a16="http://schemas.microsoft.com/office/drawing/2014/main" id="{7C595881-9292-EB18-3929-C647222309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25" y="2564904"/>
            <a:ext cx="4787275" cy="31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77;p4">
            <a:extLst>
              <a:ext uri="{FF2B5EF4-FFF2-40B4-BE49-F238E27FC236}">
                <a16:creationId xmlns:a16="http://schemas.microsoft.com/office/drawing/2014/main" id="{A380B703-ED1D-5188-94D7-F4E9FA64C5ED}"/>
              </a:ext>
            </a:extLst>
          </p:cNvPr>
          <p:cNvSpPr txBox="1"/>
          <p:nvPr/>
        </p:nvSpPr>
        <p:spPr>
          <a:xfrm>
            <a:off x="560512" y="5756005"/>
            <a:ext cx="369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풍력발전량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(CSV)&gt;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1EF0F-3712-765F-55F4-73BED3ED4C52}"/>
              </a:ext>
            </a:extLst>
          </p:cNvPr>
          <p:cNvSpPr txBox="1"/>
          <p:nvPr/>
        </p:nvSpPr>
        <p:spPr>
          <a:xfrm>
            <a:off x="1737871" y="2603891"/>
            <a:ext cx="792088" cy="31911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2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EF4AE-8869-52A2-1E6A-A2F1B3236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A16DA-E40E-89E5-C919-3EA25C433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7150" y="6469712"/>
            <a:ext cx="2228850" cy="365125"/>
          </a:xfrm>
        </p:spPr>
        <p:txBody>
          <a:bodyPr/>
          <a:lstStyle/>
          <a:p>
            <a:fld id="{0ADF66B2-6B9E-4B6D-B18A-D21198C4D96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Google Shape;184;p5">
            <a:extLst>
              <a:ext uri="{FF2B5EF4-FFF2-40B4-BE49-F238E27FC236}">
                <a16:creationId xmlns:a16="http://schemas.microsoft.com/office/drawing/2014/main" id="{D14E9E24-F875-9B33-935F-047FC0C15E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02" y="2342575"/>
            <a:ext cx="5061852" cy="3749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5;p5">
            <a:extLst>
              <a:ext uri="{FF2B5EF4-FFF2-40B4-BE49-F238E27FC236}">
                <a16:creationId xmlns:a16="http://schemas.microsoft.com/office/drawing/2014/main" id="{ED8FC052-9BC8-00D1-AA4C-F59ABD2362E2}"/>
              </a:ext>
            </a:extLst>
          </p:cNvPr>
          <p:cNvSpPr txBox="1"/>
          <p:nvPr/>
        </p:nvSpPr>
        <p:spPr>
          <a:xfrm>
            <a:off x="5961112" y="5981157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풍속별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풍속발전량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186;p5">
            <a:extLst>
              <a:ext uri="{FF2B5EF4-FFF2-40B4-BE49-F238E27FC236}">
                <a16:creationId xmlns:a16="http://schemas.microsoft.com/office/drawing/2014/main" id="{46343D48-53D5-7093-F635-41F5759E11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51" y="1340768"/>
            <a:ext cx="4536225" cy="47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87;p5">
            <a:extLst>
              <a:ext uri="{FF2B5EF4-FFF2-40B4-BE49-F238E27FC236}">
                <a16:creationId xmlns:a16="http://schemas.microsoft.com/office/drawing/2014/main" id="{5864B729-77C0-E4C4-2C65-1626E872FDE5}"/>
              </a:ext>
            </a:extLst>
          </p:cNvPr>
          <p:cNvSpPr txBox="1"/>
          <p:nvPr/>
        </p:nvSpPr>
        <p:spPr>
          <a:xfrm>
            <a:off x="776536" y="6004152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풍속발전량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48572-82DD-F62D-9CCF-64F81B982312}"/>
              </a:ext>
            </a:extLst>
          </p:cNvPr>
          <p:cNvSpPr txBox="1"/>
          <p:nvPr/>
        </p:nvSpPr>
        <p:spPr>
          <a:xfrm>
            <a:off x="107450" y="2227511"/>
            <a:ext cx="3621413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76EF6-2FE5-820C-E553-11A6E50A0934}"/>
              </a:ext>
            </a:extLst>
          </p:cNvPr>
          <p:cNvSpPr txBox="1"/>
          <p:nvPr/>
        </p:nvSpPr>
        <p:spPr>
          <a:xfrm>
            <a:off x="5097015" y="1340768"/>
            <a:ext cx="470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풍속 </a:t>
            </a:r>
            <a:r>
              <a:rPr lang="en-US" altLang="ko-KR" sz="1800" dirty="0"/>
              <a:t>0~11 : </a:t>
            </a:r>
            <a:r>
              <a:rPr lang="ko-KR" altLang="en-US" sz="1800" dirty="0" err="1"/>
              <a:t>풍속발전량</a:t>
            </a:r>
            <a:r>
              <a:rPr lang="ko-KR" altLang="en-US" sz="1800" dirty="0"/>
              <a:t> 증가</a:t>
            </a:r>
            <a:endParaRPr lang="en-US" altLang="ko-KR" sz="1800" dirty="0"/>
          </a:p>
          <a:p>
            <a:r>
              <a:rPr lang="ko-KR" altLang="en-US" sz="1800" dirty="0"/>
              <a:t>풍속 </a:t>
            </a:r>
            <a:r>
              <a:rPr lang="en-US" altLang="ko-KR" sz="1800" dirty="0"/>
              <a:t>11~25 : </a:t>
            </a:r>
            <a:r>
              <a:rPr lang="ko-KR" altLang="en-US" sz="1800" dirty="0" err="1"/>
              <a:t>풍속발전량</a:t>
            </a:r>
            <a:r>
              <a:rPr lang="ko-KR" altLang="en-US" sz="1800" dirty="0"/>
              <a:t> 최대치</a:t>
            </a:r>
            <a:endParaRPr lang="en-US" altLang="ko-KR" sz="1800" dirty="0"/>
          </a:p>
          <a:p>
            <a:r>
              <a:rPr lang="ko-KR" altLang="en-US" sz="1800" dirty="0"/>
              <a:t>풍속 </a:t>
            </a:r>
            <a:r>
              <a:rPr lang="en-US" altLang="ko-KR" sz="1800" dirty="0"/>
              <a:t>25</a:t>
            </a:r>
            <a:r>
              <a:rPr lang="ko-KR" altLang="en-US" sz="1800" dirty="0"/>
              <a:t>이상 </a:t>
            </a:r>
            <a:r>
              <a:rPr lang="en-US" altLang="ko-KR" sz="1800" dirty="0"/>
              <a:t>: </a:t>
            </a:r>
            <a:r>
              <a:rPr lang="ko-KR" altLang="en-US" sz="1800" dirty="0"/>
              <a:t>풍속 발전 중지 </a:t>
            </a:r>
            <a:r>
              <a:rPr lang="en-US" altLang="ko-KR" sz="1800" dirty="0"/>
              <a:t>(</a:t>
            </a:r>
            <a:r>
              <a:rPr lang="ko-KR" altLang="en-US" sz="1800" dirty="0"/>
              <a:t>고장 위험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D55FD-04E0-610D-CA32-A6B5FB5738A1}"/>
              </a:ext>
            </a:extLst>
          </p:cNvPr>
          <p:cNvSpPr txBox="1"/>
          <p:nvPr/>
        </p:nvSpPr>
        <p:spPr>
          <a:xfrm>
            <a:off x="705794" y="229740"/>
            <a:ext cx="5687366" cy="483518"/>
          </a:xfrm>
          <a:prstGeom prst="rect">
            <a:avLst/>
          </a:prstGeom>
          <a:noFill/>
        </p:spPr>
        <p:txBody>
          <a:bodyPr wrap="none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85725" indent="-85725">
              <a:spcAft>
                <a:spcPts val="600"/>
              </a:spcAft>
              <a:buClr>
                <a:srgbClr val="FFC000"/>
              </a:buClr>
              <a:buFont typeface="Wingdings" panose="05000000000000000000" pitchFamily="2" charset="2"/>
              <a:buChar char="§"/>
              <a:defRPr sz="1400" spc="-70">
                <a:ln w="12700">
                  <a:noFill/>
                  <a:bevel/>
                </a:ln>
                <a:latin typeface="+mn-ea"/>
              </a:defRPr>
            </a:lvl1pPr>
          </a:lstStyle>
          <a:p>
            <a:pPr marL="0" indent="0" defTabSz="914400">
              <a:spcAft>
                <a:spcPts val="0"/>
              </a:spcAft>
              <a:buNone/>
            </a:pPr>
            <a:r>
              <a:rPr lang="en-US" altLang="ko-KR" sz="2000" b="1" spc="-90" dirty="0">
                <a:solidFill>
                  <a:prstClr val="white"/>
                </a:solidFill>
              </a:rPr>
              <a:t>5. AI/</a:t>
            </a:r>
            <a:r>
              <a:rPr lang="en-US" altLang="ko-KR" sz="2000" b="1" spc="-90" dirty="0" err="1">
                <a:solidFill>
                  <a:prstClr val="white"/>
                </a:solidFill>
              </a:rPr>
              <a:t>BigData</a:t>
            </a:r>
            <a:r>
              <a:rPr lang="en-US" altLang="ko-KR" sz="2000" b="1" spc="-90" dirty="0">
                <a:solidFill>
                  <a:prstClr val="white"/>
                </a:solidFill>
              </a:rPr>
              <a:t> </a:t>
            </a:r>
            <a:r>
              <a:rPr lang="ko-KR" altLang="en-US" sz="2000" b="1" spc="-90" dirty="0">
                <a:solidFill>
                  <a:prstClr val="white"/>
                </a:solidFill>
              </a:rPr>
              <a:t>모델 구현 </a:t>
            </a:r>
            <a:r>
              <a:rPr lang="ko-KR" altLang="en-US" sz="1600" b="1" spc="-90" dirty="0">
                <a:solidFill>
                  <a:prstClr val="white"/>
                </a:solidFill>
              </a:rPr>
              <a:t> </a:t>
            </a:r>
            <a:endParaRPr lang="en-US" altLang="ko-KR" sz="1600" b="1" spc="-9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89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48799</TotalTime>
  <Words>1118</Words>
  <Application>Microsoft Office PowerPoint</Application>
  <PresentationFormat>A4 용지(210x297mm)</PresentationFormat>
  <Paragraphs>354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Arial Unicode MS</vt:lpstr>
      <vt:lpstr>맑은 고딕</vt:lpstr>
      <vt:lpstr>Wingdings</vt:lpstr>
      <vt:lpstr>-윤고딕350</vt:lpstr>
      <vt:lpstr>Arial</vt:lpstr>
      <vt:lpstr>맑은 고딕</vt:lpstr>
      <vt:lpstr>HY헤드라인M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ptlineB</dc:creator>
  <cp:lastModifiedBy>근영 장</cp:lastModifiedBy>
  <cp:revision>2102</cp:revision>
  <cp:lastPrinted>2022-02-07T06:49:38Z</cp:lastPrinted>
  <dcterms:created xsi:type="dcterms:W3CDTF">2016-09-28T05:39:56Z</dcterms:created>
  <dcterms:modified xsi:type="dcterms:W3CDTF">2024-11-03T23:55:13Z</dcterms:modified>
</cp:coreProperties>
</file>